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70" r:id="rId3"/>
    <p:sldId id="285" r:id="rId4"/>
    <p:sldId id="299" r:id="rId5"/>
    <p:sldId id="305" r:id="rId6"/>
    <p:sldId id="300" r:id="rId7"/>
    <p:sldId id="301" r:id="rId8"/>
    <p:sldId id="302" r:id="rId9"/>
    <p:sldId id="258" r:id="rId10"/>
    <p:sldId id="303" r:id="rId11"/>
    <p:sldId id="304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  <a:srgbClr val="0000FF"/>
    <a:srgbClr val="6600CC"/>
    <a:srgbClr val="CC0000"/>
    <a:srgbClr val="800000"/>
    <a:srgbClr val="6699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61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F26F20C5-7B39-4235-B322-1EA2638DC1C1}" type="datetime1">
              <a:rPr lang="ru-RU" smtClean="0"/>
              <a:pPr/>
              <a:t>15.09.2016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>
            <a:lvl1pPr>
              <a:defRPr/>
            </a:lvl1pPr>
          </a:lstStyle>
          <a:p>
            <a:r>
              <a:rPr lang="ru-RU" dirty="0" smtClean="0"/>
              <a:t>1</a:t>
            </a:r>
          </a:p>
        </p:txBody>
      </p:sp>
      <p:pic>
        <p:nvPicPr>
          <p:cNvPr id="31" name="Picture 9" descr="C:\Documents and Settings\ПК\Local Settings\Temporary Internet Files\Content.IE5\WX0NCRSV\MP900387938[1].jp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2285984" cy="6858000"/>
          </a:xfrm>
          <a:prstGeom prst="rect">
            <a:avLst/>
          </a:prstGeom>
          <a:noFill/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0E985-1C2F-4C35-9C67-62F0D1FA4C76}" type="datetime1">
              <a:rPr lang="ru-RU" smtClean="0"/>
              <a:pPr/>
              <a:t>15.09.2016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1F6B1-2381-4B62-BCD1-CC25F06C8D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D5D22-3CD8-48F2-9717-CE767A80C890}" type="datetime1">
              <a:rPr lang="ru-RU" smtClean="0"/>
              <a:pPr/>
              <a:t>15.09.2016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1F6B1-2381-4B62-BCD1-CC25F06C8D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6C07786-919A-4DF9-B38E-3842CD1EF4A3}" type="datetime1">
              <a:rPr lang="ru-RU" smtClean="0"/>
              <a:pPr/>
              <a:t>15.09.2016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2B1F6B1-2381-4B62-BCD1-CC25F06C8DB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10A1FF87-5E8F-4CD3-B697-5DC28A234ECF}" type="datetime1">
              <a:rPr lang="ru-RU" smtClean="0"/>
              <a:pPr/>
              <a:t>15.09.2016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F2B1F6B1-2381-4B62-BCD1-CC25F06C8D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CD352-947C-48EC-B60C-1F6EE438176D}" type="datetime1">
              <a:rPr lang="ru-RU" smtClean="0"/>
              <a:pPr/>
              <a:t>15.09.2016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1F6B1-2381-4B62-BCD1-CC25F06C8DB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1BF9F-3CF4-448E-B796-8F9155D8331D}" type="datetime1">
              <a:rPr lang="ru-RU" smtClean="0"/>
              <a:pPr/>
              <a:t>15.09.2016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1F6B1-2381-4B62-BCD1-CC25F06C8DB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4DB19BF-004F-4317-9C8B-7FA98A88D2D3}" type="datetime1">
              <a:rPr lang="ru-RU" smtClean="0"/>
              <a:pPr/>
              <a:t>15.09.2016</a:t>
            </a:fld>
            <a:endParaRPr lang="ru-RU"/>
          </a:p>
        </p:txBody>
      </p:sp>
      <p:sp>
        <p:nvSpPr>
          <p:cNvPr id="9" name="Нижний колонтитул 7"/>
          <p:cNvSpPr>
            <a:spLocks noGrp="1"/>
          </p:cNvSpPr>
          <p:nvPr>
            <p:ph type="ftr" sz="quarter" idx="12"/>
          </p:nvPr>
        </p:nvSpPr>
        <p:spPr>
          <a:xfrm rot="5400000">
            <a:off x="5869324" y="3703312"/>
            <a:ext cx="3200400" cy="365760"/>
          </a:xfrm>
        </p:spPr>
        <p:txBody>
          <a:bodyPr rtlCol="0"/>
          <a:lstStyle/>
          <a:p>
            <a:endParaRPr lang="ru-RU" dirty="0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1"/>
          </p:nvPr>
        </p:nvSpPr>
        <p:spPr>
          <a:xfrm>
            <a:off x="8129016" y="5734050"/>
            <a:ext cx="609600" cy="521208"/>
          </a:xfrm>
        </p:spPr>
        <p:txBody>
          <a:bodyPr rtlCol="0"/>
          <a:lstStyle>
            <a:lvl1pPr>
              <a:defRPr/>
            </a:lvl1pPr>
          </a:lstStyle>
          <a:p>
            <a:r>
              <a:rPr lang="ru-RU" dirty="0" smtClean="0"/>
              <a:t>1</a:t>
            </a:r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B4F15-0791-4065-BEB2-03A038EB5FDF}" type="datetime1">
              <a:rPr lang="ru-RU" smtClean="0"/>
              <a:pPr/>
              <a:t>15.09.2016</a:t>
            </a:fld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1F6B1-2381-4B62-BCD1-CC25F06C8D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7B27CF0-007E-407B-B896-CEB38BD5FA83}" type="datetime1">
              <a:rPr lang="ru-RU" smtClean="0"/>
              <a:pPr/>
              <a:t>15.09.2016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2B1F6B1-2381-4B62-BCD1-CC25F06C8DB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8C42E09-7944-4385-AF21-ABAD4D333009}" type="datetime1">
              <a:rPr lang="ru-RU" smtClean="0"/>
              <a:pPr/>
              <a:t>15.09.2016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2B1F6B1-2381-4B62-BCD1-CC25F06C8DB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CD738473-72CE-40EC-9D32-A2DFB3C5E436}" type="datetime1">
              <a:rPr lang="ru-RU" smtClean="0"/>
              <a:pPr/>
              <a:t>15.09.2016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2B1F6B1-2381-4B62-BCD1-CC25F06C8DB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7030A0"/>
                </a:solidFill>
                <a:latin typeface="Arial"/>
                <a:cs typeface="Arial"/>
              </a:rPr>
              <a:t>Результаты </a:t>
            </a:r>
            <a:r>
              <a:rPr lang="ru-RU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7030A0"/>
                </a:solidFill>
                <a:latin typeface="Arial"/>
                <a:cs typeface="Arial"/>
              </a:rPr>
              <a:t>государственной итоговой аттестации</a:t>
            </a:r>
            <a:r>
              <a:rPr lang="ru-RU" sz="3600" kern="1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7030A0"/>
                </a:solidFill>
                <a:latin typeface="Arial"/>
                <a:cs typeface="Arial"/>
              </a:rPr>
              <a:t/>
            </a:r>
            <a:br>
              <a:rPr lang="ru-RU" sz="3600" kern="1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7030A0"/>
                </a:solidFill>
                <a:latin typeface="Arial"/>
                <a:cs typeface="Arial"/>
              </a:rPr>
            </a:br>
            <a:r>
              <a:rPr lang="ru-RU" sz="3600" kern="1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7030A0"/>
                </a:solidFill>
                <a:latin typeface="Arial"/>
                <a:cs typeface="Arial"/>
              </a:rPr>
              <a:t>обучающихся </a:t>
            </a:r>
            <a:r>
              <a:rPr lang="ru-RU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7030A0"/>
                </a:solidFill>
                <a:latin typeface="Arial"/>
                <a:cs typeface="Arial"/>
              </a:rPr>
              <a:t>основной и средней школы </a:t>
            </a:r>
            <a:br>
              <a:rPr lang="ru-RU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7030A0"/>
                </a:solidFill>
                <a:latin typeface="Arial"/>
                <a:cs typeface="Arial"/>
              </a:rPr>
            </a:br>
            <a:r>
              <a:rPr lang="ru-RU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7030A0"/>
                </a:solidFill>
                <a:latin typeface="Arial"/>
                <a:cs typeface="Arial"/>
              </a:rPr>
              <a:t>в 2015-2016 учебном году</a:t>
            </a:r>
            <a:r>
              <a:rPr lang="ru-RU" sz="40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7030A0"/>
                </a:solidFill>
                <a:latin typeface="Arial"/>
                <a:cs typeface="Arial"/>
              </a:rPr>
              <a:t/>
            </a:r>
            <a:br>
              <a:rPr lang="ru-RU" sz="40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7030A0"/>
                </a:solidFill>
                <a:latin typeface="Arial"/>
                <a:cs typeface="Arial"/>
              </a:rPr>
            </a:br>
            <a:endParaRPr lang="ru-RU" sz="40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85984" y="5986442"/>
            <a:ext cx="6858016" cy="871558"/>
          </a:xfrm>
        </p:spPr>
        <p:txBody>
          <a:bodyPr>
            <a:normAutofit/>
          </a:bodyPr>
          <a:lstStyle/>
          <a:p>
            <a:pPr algn="r"/>
            <a:r>
              <a:rPr lang="ru-RU" sz="22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Составитель: </a:t>
            </a:r>
          </a:p>
          <a:p>
            <a:pPr algn="r"/>
            <a:r>
              <a:rPr lang="ru-RU" sz="22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зам. </a:t>
            </a:r>
            <a:r>
              <a:rPr lang="ru-RU" sz="2200" dirty="0" err="1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дир</a:t>
            </a:r>
            <a:r>
              <a:rPr lang="ru-RU" sz="22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по УВР Широкова И.Л.</a:t>
            </a:r>
            <a:endParaRPr lang="ru-RU" sz="2200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357686" y="285728"/>
            <a:ext cx="20858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МАОУ СОШ № 2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ru-RU" smtClean="0"/>
              <a:t>1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42844" y="1428736"/>
          <a:ext cx="8715437" cy="4626864"/>
        </p:xfrm>
        <a:graphic>
          <a:graphicData uri="http://schemas.openxmlformats.org/drawingml/2006/table">
            <a:tbl>
              <a:tblPr/>
              <a:tblGrid>
                <a:gridCol w="1684979"/>
                <a:gridCol w="1294658"/>
                <a:gridCol w="1214851"/>
                <a:gridCol w="1187708"/>
                <a:gridCol w="1056803"/>
                <a:gridCol w="1138219"/>
                <a:gridCol w="1138219"/>
              </a:tblGrid>
              <a:tr h="214314">
                <a:tc rowSpan="2">
                  <a:txBody>
                    <a:bodyPr/>
                    <a:lstStyle/>
                    <a:p>
                      <a:pPr marL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+mn-lt"/>
                          <a:ea typeface="Times New Roman"/>
                        </a:rPr>
                        <a:t>Предмет</a:t>
                      </a:r>
                    </a:p>
                  </a:txBody>
                  <a:tcPr marL="50970" marR="509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+mn-lt"/>
                          <a:ea typeface="Times New Roman"/>
                        </a:rPr>
                        <a:t>Количество сдававших / кол-во по профилю</a:t>
                      </a:r>
                    </a:p>
                  </a:txBody>
                  <a:tcPr marL="50970" marR="509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+mn-lt"/>
                          <a:ea typeface="Times New Roman"/>
                        </a:rPr>
                        <a:t>% преодолевших </a:t>
                      </a:r>
                      <a:r>
                        <a:rPr lang="en-US" sz="1600" dirty="0">
                          <a:latin typeface="+mn-lt"/>
                          <a:ea typeface="Times New Roman"/>
                        </a:rPr>
                        <a:t>min</a:t>
                      </a:r>
                      <a:r>
                        <a:rPr lang="ru-RU" sz="1600" dirty="0">
                          <a:latin typeface="+mn-lt"/>
                          <a:ea typeface="Times New Roman"/>
                        </a:rPr>
                        <a:t> порог</a:t>
                      </a:r>
                    </a:p>
                  </a:txBody>
                  <a:tcPr marL="50970" marR="509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+mn-lt"/>
                          <a:ea typeface="Times New Roman"/>
                        </a:rPr>
                        <a:t>Баллы ЕГЭ </a:t>
                      </a:r>
                    </a:p>
                  </a:txBody>
                  <a:tcPr marL="50970" marR="509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+mn-lt"/>
                          <a:ea typeface="Times New Roman"/>
                        </a:rPr>
                        <a:t>Средний балл</a:t>
                      </a:r>
                    </a:p>
                  </a:txBody>
                  <a:tcPr marL="50970" marR="509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+mn-lt"/>
                          <a:ea typeface="Times New Roman"/>
                        </a:rPr>
                        <a:t>Количество учащихся, получивших </a:t>
                      </a:r>
                    </a:p>
                  </a:txBody>
                  <a:tcPr marL="50970" marR="509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7401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+mn-lt"/>
                          <a:ea typeface="Times New Roman"/>
                        </a:rPr>
                        <a:t>более 70 баллов</a:t>
                      </a:r>
                    </a:p>
                  </a:txBody>
                  <a:tcPr marL="50970" marR="509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+mn-lt"/>
                          <a:ea typeface="Times New Roman"/>
                        </a:rPr>
                        <a:t>более 80 баллов</a:t>
                      </a:r>
                    </a:p>
                  </a:txBody>
                  <a:tcPr marL="50970" marR="509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2615">
                <a:tc>
                  <a:txBody>
                    <a:bodyPr/>
                    <a:lstStyle/>
                    <a:p>
                      <a:pPr marL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+mn-lt"/>
                          <a:ea typeface="Times New Roman"/>
                        </a:rPr>
                        <a:t>Литература </a:t>
                      </a:r>
                    </a:p>
                  </a:txBody>
                  <a:tcPr marL="50970" marR="509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+mn-lt"/>
                          <a:ea typeface="Times New Roman"/>
                        </a:rPr>
                        <a:t>2</a:t>
                      </a:r>
                    </a:p>
                  </a:txBody>
                  <a:tcPr marL="50970" marR="509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FF0000"/>
                          </a:solidFill>
                          <a:latin typeface="+mn-lt"/>
                          <a:ea typeface="Times New Roman"/>
                        </a:rPr>
                        <a:t>100%</a:t>
                      </a:r>
                    </a:p>
                  </a:txBody>
                  <a:tcPr marL="50970" marR="509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+mn-lt"/>
                          <a:ea typeface="Times New Roman"/>
                        </a:rPr>
                        <a:t>60 – 63 </a:t>
                      </a:r>
                    </a:p>
                  </a:txBody>
                  <a:tcPr marL="50970" marR="509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+mn-lt"/>
                          <a:ea typeface="Times New Roman"/>
                        </a:rPr>
                        <a:t>62</a:t>
                      </a:r>
                    </a:p>
                  </a:txBody>
                  <a:tcPr marL="50970" marR="509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+mn-lt"/>
                          <a:ea typeface="Times New Roman"/>
                        </a:rPr>
                        <a:t>0</a:t>
                      </a:r>
                    </a:p>
                  </a:txBody>
                  <a:tcPr marL="50970" marR="509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+mn-lt"/>
                          <a:ea typeface="Times New Roman"/>
                        </a:rPr>
                        <a:t>0</a:t>
                      </a:r>
                    </a:p>
                  </a:txBody>
                  <a:tcPr marL="50970" marR="509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2615">
                <a:tc>
                  <a:txBody>
                    <a:bodyPr/>
                    <a:lstStyle/>
                    <a:p>
                      <a:pPr marL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+mn-lt"/>
                          <a:ea typeface="Times New Roman"/>
                        </a:rPr>
                        <a:t>История</a:t>
                      </a:r>
                    </a:p>
                  </a:txBody>
                  <a:tcPr marL="50970" marR="509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+mn-lt"/>
                          <a:ea typeface="Times New Roman"/>
                        </a:rPr>
                        <a:t>4</a:t>
                      </a:r>
                    </a:p>
                  </a:txBody>
                  <a:tcPr marL="50970" marR="509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FF0000"/>
                          </a:solidFill>
                          <a:latin typeface="+mn-lt"/>
                          <a:ea typeface="Times New Roman"/>
                        </a:rPr>
                        <a:t>100%</a:t>
                      </a:r>
                    </a:p>
                  </a:txBody>
                  <a:tcPr marL="50970" marR="509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+mn-lt"/>
                          <a:ea typeface="Times New Roman"/>
                        </a:rPr>
                        <a:t>57 – 63 </a:t>
                      </a:r>
                    </a:p>
                  </a:txBody>
                  <a:tcPr marL="50970" marR="509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+mn-lt"/>
                          <a:ea typeface="Times New Roman"/>
                        </a:rPr>
                        <a:t>60↓</a:t>
                      </a:r>
                    </a:p>
                  </a:txBody>
                  <a:tcPr marL="50970" marR="509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+mn-lt"/>
                          <a:ea typeface="Times New Roman"/>
                        </a:rPr>
                        <a:t>0</a:t>
                      </a:r>
                    </a:p>
                  </a:txBody>
                  <a:tcPr marL="50970" marR="509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+mn-lt"/>
                          <a:ea typeface="Times New Roman"/>
                        </a:rPr>
                        <a:t>0</a:t>
                      </a:r>
                    </a:p>
                  </a:txBody>
                  <a:tcPr marL="50970" marR="509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2615">
                <a:tc>
                  <a:txBody>
                    <a:bodyPr/>
                    <a:lstStyle/>
                    <a:p>
                      <a:pPr marL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latin typeface="+mn-lt"/>
                          <a:ea typeface="Times New Roman"/>
                        </a:rPr>
                        <a:t>Обществознание</a:t>
                      </a:r>
                    </a:p>
                  </a:txBody>
                  <a:tcPr marL="50970" marR="509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+mn-lt"/>
                          <a:ea typeface="Times New Roman"/>
                        </a:rPr>
                        <a:t>13 / 17</a:t>
                      </a:r>
                    </a:p>
                  </a:txBody>
                  <a:tcPr marL="50970" marR="509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FF0000"/>
                          </a:solidFill>
                          <a:latin typeface="+mn-lt"/>
                          <a:ea typeface="Times New Roman"/>
                        </a:rPr>
                        <a:t>100%</a:t>
                      </a:r>
                    </a:p>
                  </a:txBody>
                  <a:tcPr marL="50970" marR="509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+mn-lt"/>
                          <a:ea typeface="Times New Roman"/>
                        </a:rPr>
                        <a:t>47 – 84  </a:t>
                      </a:r>
                    </a:p>
                  </a:txBody>
                  <a:tcPr marL="50970" marR="509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+mn-lt"/>
                          <a:ea typeface="Times New Roman"/>
                        </a:rPr>
                        <a:t>62</a:t>
                      </a:r>
                      <a:r>
                        <a:rPr lang="ru-RU" sz="1800" b="1">
                          <a:latin typeface="+mn-lt"/>
                          <a:ea typeface="Times New Roman"/>
                          <a:sym typeface="Symbol"/>
                        </a:rPr>
                        <a:t></a:t>
                      </a:r>
                      <a:endParaRPr lang="ru-RU" sz="1800" b="1">
                        <a:latin typeface="+mn-lt"/>
                        <a:ea typeface="Times New Roman"/>
                      </a:endParaRPr>
                    </a:p>
                  </a:txBody>
                  <a:tcPr marL="50970" marR="509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FF0000"/>
                          </a:solidFill>
                          <a:latin typeface="+mn-lt"/>
                          <a:ea typeface="Times New Roman"/>
                        </a:rPr>
                        <a:t>2</a:t>
                      </a:r>
                    </a:p>
                  </a:txBody>
                  <a:tcPr marL="50970" marR="509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latin typeface="+mn-lt"/>
                          <a:ea typeface="Times New Roman"/>
                        </a:rPr>
                        <a:t>1</a:t>
                      </a:r>
                    </a:p>
                  </a:txBody>
                  <a:tcPr marL="50970" marR="509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2615">
                <a:tc>
                  <a:txBody>
                    <a:bodyPr/>
                    <a:lstStyle/>
                    <a:p>
                      <a:pPr marL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+mn-lt"/>
                          <a:ea typeface="Times New Roman"/>
                        </a:rPr>
                        <a:t>Информатика</a:t>
                      </a:r>
                    </a:p>
                  </a:txBody>
                  <a:tcPr marL="50970" marR="509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+mn-lt"/>
                          <a:ea typeface="Times New Roman"/>
                        </a:rPr>
                        <a:t>2 / 12</a:t>
                      </a:r>
                    </a:p>
                  </a:txBody>
                  <a:tcPr marL="50970" marR="509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FF0000"/>
                          </a:solidFill>
                          <a:latin typeface="+mn-lt"/>
                          <a:ea typeface="Times New Roman"/>
                        </a:rPr>
                        <a:t>100%</a:t>
                      </a:r>
                    </a:p>
                  </a:txBody>
                  <a:tcPr marL="50970" marR="509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+mn-lt"/>
                          <a:ea typeface="Times New Roman"/>
                        </a:rPr>
                        <a:t>51 – 77  </a:t>
                      </a:r>
                    </a:p>
                  </a:txBody>
                  <a:tcPr marL="50970" marR="509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+mn-lt"/>
                          <a:ea typeface="Times New Roman"/>
                        </a:rPr>
                        <a:t>64↓</a:t>
                      </a:r>
                    </a:p>
                  </a:txBody>
                  <a:tcPr marL="50970" marR="509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FF0000"/>
                          </a:solidFill>
                          <a:latin typeface="+mn-lt"/>
                          <a:ea typeface="Times New Roman"/>
                        </a:rPr>
                        <a:t>1</a:t>
                      </a:r>
                    </a:p>
                  </a:txBody>
                  <a:tcPr marL="50970" marR="509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+mn-lt"/>
                          <a:ea typeface="Times New Roman"/>
                        </a:rPr>
                        <a:t>0</a:t>
                      </a:r>
                    </a:p>
                  </a:txBody>
                  <a:tcPr marL="50970" marR="509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2615">
                <a:tc>
                  <a:txBody>
                    <a:bodyPr/>
                    <a:lstStyle/>
                    <a:p>
                      <a:pPr marL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+mn-lt"/>
                          <a:ea typeface="Times New Roman"/>
                        </a:rPr>
                        <a:t>Биология</a:t>
                      </a:r>
                    </a:p>
                  </a:txBody>
                  <a:tcPr marL="50970" marR="509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+mn-lt"/>
                          <a:ea typeface="Times New Roman"/>
                        </a:rPr>
                        <a:t>4 / 4</a:t>
                      </a:r>
                    </a:p>
                  </a:txBody>
                  <a:tcPr marL="50970" marR="509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FF0000"/>
                          </a:solidFill>
                          <a:latin typeface="+mn-lt"/>
                          <a:ea typeface="Times New Roman"/>
                        </a:rPr>
                        <a:t>100%</a:t>
                      </a:r>
                    </a:p>
                  </a:txBody>
                  <a:tcPr marL="50970" marR="509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+mn-lt"/>
                          <a:ea typeface="Times New Roman"/>
                        </a:rPr>
                        <a:t>69 – 95 </a:t>
                      </a:r>
                    </a:p>
                  </a:txBody>
                  <a:tcPr marL="50970" marR="509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latin typeface="+mn-lt"/>
                          <a:ea typeface="Times New Roman"/>
                        </a:rPr>
                        <a:t>84</a:t>
                      </a:r>
                      <a:r>
                        <a:rPr lang="ru-RU" sz="2000" b="1" dirty="0">
                          <a:solidFill>
                            <a:srgbClr val="FF0000"/>
                          </a:solidFill>
                          <a:latin typeface="+mn-lt"/>
                          <a:ea typeface="Times New Roman"/>
                          <a:sym typeface="Symbol"/>
                        </a:rPr>
                        <a:t></a:t>
                      </a:r>
                      <a:endParaRPr lang="ru-RU" sz="2000" b="1" dirty="0">
                        <a:solidFill>
                          <a:srgbClr val="FF0000"/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50970" marR="509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FF0000"/>
                          </a:solidFill>
                          <a:latin typeface="+mn-lt"/>
                          <a:ea typeface="Times New Roman"/>
                        </a:rPr>
                        <a:t>3</a:t>
                      </a:r>
                    </a:p>
                  </a:txBody>
                  <a:tcPr marL="50970" marR="509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FF0000"/>
                          </a:solidFill>
                          <a:latin typeface="+mn-lt"/>
                          <a:ea typeface="Times New Roman"/>
                        </a:rPr>
                        <a:t>2</a:t>
                      </a:r>
                    </a:p>
                  </a:txBody>
                  <a:tcPr marL="50970" marR="509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2615">
                <a:tc>
                  <a:txBody>
                    <a:bodyPr/>
                    <a:lstStyle/>
                    <a:p>
                      <a:pPr marL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+mn-lt"/>
                          <a:ea typeface="Times New Roman"/>
                        </a:rPr>
                        <a:t>Физика</a:t>
                      </a:r>
                    </a:p>
                  </a:txBody>
                  <a:tcPr marL="50970" marR="509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+mn-lt"/>
                          <a:ea typeface="Times New Roman"/>
                        </a:rPr>
                        <a:t>3 / 6</a:t>
                      </a:r>
                    </a:p>
                  </a:txBody>
                  <a:tcPr marL="50970" marR="509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FF0000"/>
                          </a:solidFill>
                          <a:latin typeface="+mn-lt"/>
                          <a:ea typeface="Times New Roman"/>
                        </a:rPr>
                        <a:t>100%</a:t>
                      </a:r>
                    </a:p>
                  </a:txBody>
                  <a:tcPr marL="50970" marR="509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+mn-lt"/>
                          <a:ea typeface="Times New Roman"/>
                        </a:rPr>
                        <a:t>62 – 89  </a:t>
                      </a:r>
                    </a:p>
                  </a:txBody>
                  <a:tcPr marL="50970" marR="509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+mn-lt"/>
                          <a:ea typeface="Times New Roman"/>
                        </a:rPr>
                        <a:t>70↓</a:t>
                      </a:r>
                    </a:p>
                  </a:txBody>
                  <a:tcPr marL="50970" marR="509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FF0000"/>
                          </a:solidFill>
                          <a:latin typeface="+mn-lt"/>
                          <a:ea typeface="Times New Roman"/>
                        </a:rPr>
                        <a:t>1</a:t>
                      </a:r>
                    </a:p>
                  </a:txBody>
                  <a:tcPr marL="50970" marR="509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FF0000"/>
                          </a:solidFill>
                          <a:latin typeface="+mn-lt"/>
                          <a:ea typeface="Times New Roman"/>
                        </a:rPr>
                        <a:t>1</a:t>
                      </a:r>
                    </a:p>
                  </a:txBody>
                  <a:tcPr marL="50970" marR="509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2615">
                <a:tc>
                  <a:txBody>
                    <a:bodyPr/>
                    <a:lstStyle/>
                    <a:p>
                      <a:pPr marL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+mn-lt"/>
                          <a:ea typeface="Times New Roman"/>
                        </a:rPr>
                        <a:t>Химия</a:t>
                      </a:r>
                    </a:p>
                  </a:txBody>
                  <a:tcPr marL="50970" marR="509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+mn-lt"/>
                          <a:ea typeface="Times New Roman"/>
                        </a:rPr>
                        <a:t>4 / 4</a:t>
                      </a:r>
                    </a:p>
                  </a:txBody>
                  <a:tcPr marL="50970" marR="509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FF0000"/>
                          </a:solidFill>
                          <a:latin typeface="+mn-lt"/>
                          <a:ea typeface="Times New Roman"/>
                        </a:rPr>
                        <a:t>100%</a:t>
                      </a:r>
                    </a:p>
                  </a:txBody>
                  <a:tcPr marL="50970" marR="509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+mn-lt"/>
                          <a:ea typeface="Times New Roman"/>
                        </a:rPr>
                        <a:t>64 – 87  </a:t>
                      </a:r>
                    </a:p>
                  </a:txBody>
                  <a:tcPr marL="50970" marR="509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+mn-lt"/>
                          <a:ea typeface="Times New Roman"/>
                        </a:rPr>
                        <a:t>77↓</a:t>
                      </a:r>
                    </a:p>
                  </a:txBody>
                  <a:tcPr marL="50970" marR="509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FF0000"/>
                          </a:solidFill>
                          <a:latin typeface="+mn-lt"/>
                          <a:ea typeface="Times New Roman"/>
                        </a:rPr>
                        <a:t>3</a:t>
                      </a:r>
                    </a:p>
                  </a:txBody>
                  <a:tcPr marL="50970" marR="509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FF0000"/>
                          </a:solidFill>
                          <a:latin typeface="+mn-lt"/>
                          <a:ea typeface="Times New Roman"/>
                        </a:rPr>
                        <a:t>1</a:t>
                      </a:r>
                    </a:p>
                  </a:txBody>
                  <a:tcPr marL="50970" marR="509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2615">
                <a:tc>
                  <a:txBody>
                    <a:bodyPr/>
                    <a:lstStyle/>
                    <a:p>
                      <a:pPr marL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+mn-lt"/>
                          <a:ea typeface="Times New Roman"/>
                        </a:rPr>
                        <a:t>Английский яз.</a:t>
                      </a:r>
                    </a:p>
                  </a:txBody>
                  <a:tcPr marL="50970" marR="509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+mn-lt"/>
                          <a:ea typeface="Times New Roman"/>
                        </a:rPr>
                        <a:t>4 / 5</a:t>
                      </a:r>
                    </a:p>
                  </a:txBody>
                  <a:tcPr marL="50970" marR="509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latin typeface="+mn-lt"/>
                          <a:ea typeface="Times New Roman"/>
                        </a:rPr>
                        <a:t>100%</a:t>
                      </a:r>
                    </a:p>
                  </a:txBody>
                  <a:tcPr marL="50970" marR="509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+mn-lt"/>
                          <a:ea typeface="Times New Roman"/>
                        </a:rPr>
                        <a:t>58 – 88 </a:t>
                      </a:r>
                    </a:p>
                  </a:txBody>
                  <a:tcPr marL="50970" marR="509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+mn-lt"/>
                          <a:ea typeface="Times New Roman"/>
                        </a:rPr>
                        <a:t>75↓</a:t>
                      </a:r>
                    </a:p>
                  </a:txBody>
                  <a:tcPr marL="50970" marR="509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latin typeface="+mn-lt"/>
                          <a:ea typeface="Times New Roman"/>
                        </a:rPr>
                        <a:t>3</a:t>
                      </a:r>
                    </a:p>
                  </a:txBody>
                  <a:tcPr marL="50970" marR="509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latin typeface="+mn-lt"/>
                          <a:ea typeface="Times New Roman"/>
                        </a:rPr>
                        <a:t>2</a:t>
                      </a:r>
                    </a:p>
                  </a:txBody>
                  <a:tcPr marL="50970" marR="509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Заголовок 8"/>
          <p:cNvSpPr>
            <a:spLocks noGrp="1"/>
          </p:cNvSpPr>
          <p:nvPr>
            <p:ph type="title"/>
          </p:nvPr>
        </p:nvSpPr>
        <p:spPr>
          <a:xfrm>
            <a:off x="500034" y="0"/>
            <a:ext cx="7467600" cy="1143000"/>
          </a:xfrm>
        </p:spPr>
        <p:txBody>
          <a:bodyPr/>
          <a:lstStyle/>
          <a:p>
            <a:r>
              <a:rPr lang="ru-RU" b="1" i="1" dirty="0" smtClean="0">
                <a:solidFill>
                  <a:srgbClr val="FF0000"/>
                </a:solidFill>
              </a:rPr>
              <a:t>Результаты итоговой аттестации выпускников средней школы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ru-RU" smtClean="0"/>
              <a:t>1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85720" y="571480"/>
          <a:ext cx="8358247" cy="6233551"/>
        </p:xfrm>
        <a:graphic>
          <a:graphicData uri="http://schemas.openxmlformats.org/drawingml/2006/table">
            <a:tbl>
              <a:tblPr/>
              <a:tblGrid>
                <a:gridCol w="2286018"/>
                <a:gridCol w="1283476"/>
                <a:gridCol w="1595997"/>
                <a:gridCol w="1595997"/>
                <a:gridCol w="1596759"/>
              </a:tblGrid>
              <a:tr h="312615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+mn-lt"/>
                          <a:ea typeface="Times New Roman"/>
                        </a:rPr>
                        <a:t>Предмет, учитель</a:t>
                      </a:r>
                    </a:p>
                  </a:txBody>
                  <a:tcPr marL="50970" marR="509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+mn-lt"/>
                          <a:ea typeface="Times New Roman"/>
                        </a:rPr>
                        <a:t>МАОУ </a:t>
                      </a:r>
                      <a:r>
                        <a:rPr lang="ru-RU" sz="1600" dirty="0" smtClean="0">
                          <a:latin typeface="+mn-lt"/>
                          <a:ea typeface="Times New Roman"/>
                        </a:rPr>
                        <a:t>СОШ №</a:t>
                      </a:r>
                      <a:r>
                        <a:rPr lang="ru-RU" sz="1600" dirty="0">
                          <a:latin typeface="+mn-lt"/>
                          <a:ea typeface="Times New Roman"/>
                        </a:rPr>
                        <a:t>2</a:t>
                      </a:r>
                    </a:p>
                  </a:txBody>
                  <a:tcPr marL="50970" marR="509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+mn-lt"/>
                          <a:ea typeface="Times New Roman"/>
                        </a:rPr>
                        <a:t>МО г. Алапаевск</a:t>
                      </a:r>
                    </a:p>
                  </a:txBody>
                  <a:tcPr marL="50970" marR="509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+mn-lt"/>
                          <a:ea typeface="Times New Roman"/>
                        </a:rPr>
                        <a:t>СО</a:t>
                      </a:r>
                    </a:p>
                  </a:txBody>
                  <a:tcPr marL="50970" marR="509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+mn-lt"/>
                          <a:ea typeface="Times New Roman"/>
                        </a:rPr>
                        <a:t>РФ</a:t>
                      </a:r>
                    </a:p>
                  </a:txBody>
                  <a:tcPr marL="50970" marR="509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2615">
                <a:tc>
                  <a:txBody>
                    <a:bodyPr/>
                    <a:lstStyle/>
                    <a:p>
                      <a:pPr marL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+mn-lt"/>
                          <a:ea typeface="Times New Roman"/>
                        </a:rPr>
                        <a:t>Русский язык </a:t>
                      </a:r>
                    </a:p>
                    <a:p>
                      <a:pPr marL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+mn-lt"/>
                          <a:ea typeface="Times New Roman"/>
                        </a:rPr>
                        <a:t>Холкина Т.В.</a:t>
                      </a:r>
                    </a:p>
                  </a:txBody>
                  <a:tcPr marL="50970" marR="509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FF0000"/>
                          </a:solidFill>
                          <a:latin typeface="+mn-lt"/>
                          <a:ea typeface="Times New Roman"/>
                        </a:rPr>
                        <a:t>85,4</a:t>
                      </a:r>
                    </a:p>
                  </a:txBody>
                  <a:tcPr marL="50970" marR="509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smtClean="0">
                          <a:latin typeface="+mn-lt"/>
                          <a:ea typeface="Times New Roman"/>
                        </a:rPr>
                        <a:t>71,39</a:t>
                      </a:r>
                      <a:endParaRPr lang="ru-RU" sz="1800" b="1" dirty="0">
                        <a:latin typeface="+mn-lt"/>
                        <a:ea typeface="Times New Roman"/>
                      </a:endParaRPr>
                    </a:p>
                  </a:txBody>
                  <a:tcPr marL="50970" marR="509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+mn-lt"/>
                          <a:ea typeface="Times New Roman"/>
                        </a:rPr>
                        <a:t>65,36</a:t>
                      </a:r>
                      <a:endParaRPr lang="ru-RU" sz="1800" b="1" dirty="0">
                        <a:latin typeface="+mn-lt"/>
                        <a:ea typeface="Times New Roman"/>
                      </a:endParaRPr>
                    </a:p>
                  </a:txBody>
                  <a:tcPr marL="50970" marR="509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+mn-lt"/>
                          <a:ea typeface="Times New Roman"/>
                        </a:rPr>
                        <a:t>68</a:t>
                      </a:r>
                    </a:p>
                  </a:txBody>
                  <a:tcPr marL="50970" marR="509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2615">
                <a:tc>
                  <a:txBody>
                    <a:bodyPr/>
                    <a:lstStyle/>
                    <a:p>
                      <a:pPr mar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+mn-lt"/>
                          <a:ea typeface="Times New Roman"/>
                        </a:rPr>
                        <a:t>Математика П Фролова М.П.</a:t>
                      </a:r>
                    </a:p>
                  </a:txBody>
                  <a:tcPr marL="50970" marR="509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FF0000"/>
                          </a:solidFill>
                          <a:latin typeface="+mn-lt"/>
                          <a:ea typeface="Times New Roman"/>
                        </a:rPr>
                        <a:t>58,5</a:t>
                      </a:r>
                    </a:p>
                  </a:txBody>
                  <a:tcPr marL="50970" marR="509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+mn-lt"/>
                          <a:ea typeface="Times New Roman"/>
                        </a:rPr>
                        <a:t>50,82</a:t>
                      </a:r>
                      <a:endParaRPr lang="ru-RU" sz="1800" b="1" dirty="0">
                        <a:latin typeface="+mn-lt"/>
                        <a:ea typeface="Times New Roman"/>
                      </a:endParaRPr>
                    </a:p>
                  </a:txBody>
                  <a:tcPr marL="50970" marR="509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+mn-lt"/>
                          <a:ea typeface="Times New Roman"/>
                        </a:rPr>
                        <a:t>47,45</a:t>
                      </a:r>
                      <a:endParaRPr lang="ru-RU" sz="1800" b="1" dirty="0">
                        <a:latin typeface="+mn-lt"/>
                        <a:ea typeface="Times New Roman"/>
                      </a:endParaRPr>
                    </a:p>
                  </a:txBody>
                  <a:tcPr marL="50970" marR="509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+mn-lt"/>
                          <a:ea typeface="Times New Roman"/>
                        </a:rPr>
                        <a:t>46,3</a:t>
                      </a:r>
                    </a:p>
                  </a:txBody>
                  <a:tcPr marL="50970" marR="509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2615">
                <a:tc>
                  <a:txBody>
                    <a:bodyPr/>
                    <a:lstStyle/>
                    <a:p>
                      <a:pPr mar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+mn-lt"/>
                          <a:ea typeface="Times New Roman"/>
                        </a:rPr>
                        <a:t>Математика Б   Фролова М.П.</a:t>
                      </a:r>
                    </a:p>
                  </a:txBody>
                  <a:tcPr marL="50970" marR="509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FF0000"/>
                          </a:solidFill>
                          <a:latin typeface="+mn-lt"/>
                          <a:ea typeface="Times New Roman"/>
                        </a:rPr>
                        <a:t>4,8</a:t>
                      </a:r>
                    </a:p>
                  </a:txBody>
                  <a:tcPr marL="50970" marR="509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highlight>
                          <a:srgbClr val="FFFF00"/>
                        </a:highlight>
                        <a:latin typeface="+mn-lt"/>
                        <a:ea typeface="Times New Roman"/>
                      </a:endParaRPr>
                    </a:p>
                  </a:txBody>
                  <a:tcPr marL="50970" marR="509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highlight>
                          <a:srgbClr val="FFFF00"/>
                        </a:highlight>
                        <a:latin typeface="+mn-lt"/>
                        <a:ea typeface="Times New Roman"/>
                      </a:endParaRPr>
                    </a:p>
                  </a:txBody>
                  <a:tcPr marL="50970" marR="509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+mn-lt"/>
                          <a:ea typeface="Times New Roman"/>
                        </a:rPr>
                        <a:t>4,14</a:t>
                      </a:r>
                    </a:p>
                  </a:txBody>
                  <a:tcPr marL="50970" marR="509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2615">
                <a:tc>
                  <a:txBody>
                    <a:bodyPr/>
                    <a:lstStyle/>
                    <a:p>
                      <a:pPr marL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+mn-lt"/>
                          <a:ea typeface="Times New Roman"/>
                        </a:rPr>
                        <a:t>История </a:t>
                      </a:r>
                    </a:p>
                    <a:p>
                      <a:pPr marL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+mn-lt"/>
                          <a:ea typeface="Times New Roman"/>
                        </a:rPr>
                        <a:t>Бердникова Н.Г.</a:t>
                      </a:r>
                    </a:p>
                  </a:txBody>
                  <a:tcPr marL="50970" marR="509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FF0000"/>
                          </a:solidFill>
                          <a:latin typeface="+mn-lt"/>
                          <a:ea typeface="Times New Roman"/>
                        </a:rPr>
                        <a:t>60</a:t>
                      </a:r>
                    </a:p>
                  </a:txBody>
                  <a:tcPr marL="50970" marR="509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+mn-lt"/>
                          <a:ea typeface="Times New Roman"/>
                        </a:rPr>
                        <a:t>51,4</a:t>
                      </a:r>
                      <a:endParaRPr lang="ru-RU" sz="1800" b="1" dirty="0">
                        <a:latin typeface="+mn-lt"/>
                        <a:ea typeface="Times New Roman"/>
                      </a:endParaRPr>
                    </a:p>
                  </a:txBody>
                  <a:tcPr marL="50970" marR="509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+mn-lt"/>
                          <a:ea typeface="Times New Roman"/>
                        </a:rPr>
                        <a:t>50,73</a:t>
                      </a:r>
                      <a:endParaRPr lang="ru-RU" sz="1800" b="1" dirty="0">
                        <a:latin typeface="+mn-lt"/>
                        <a:ea typeface="Times New Roman"/>
                      </a:endParaRPr>
                    </a:p>
                  </a:txBody>
                  <a:tcPr marL="50970" marR="509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latin typeface="+mn-lt"/>
                        <a:ea typeface="Times New Roman"/>
                      </a:endParaRPr>
                    </a:p>
                  </a:txBody>
                  <a:tcPr marL="50970" marR="509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8923">
                <a:tc>
                  <a:txBody>
                    <a:bodyPr/>
                    <a:lstStyle/>
                    <a:p>
                      <a:pPr marL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+mn-lt"/>
                          <a:ea typeface="Times New Roman"/>
                        </a:rPr>
                        <a:t>Обществознание Бердникова Н.Г.</a:t>
                      </a:r>
                    </a:p>
                  </a:txBody>
                  <a:tcPr marL="50970" marR="509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FF0000"/>
                          </a:solidFill>
                          <a:latin typeface="+mn-lt"/>
                          <a:ea typeface="Times New Roman"/>
                        </a:rPr>
                        <a:t>62</a:t>
                      </a:r>
                    </a:p>
                  </a:txBody>
                  <a:tcPr marL="50970" marR="509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+mn-lt"/>
                          <a:ea typeface="Times New Roman"/>
                        </a:rPr>
                        <a:t>54,78</a:t>
                      </a:r>
                      <a:endParaRPr lang="ru-RU" sz="1800" b="1" dirty="0">
                        <a:latin typeface="+mn-lt"/>
                        <a:ea typeface="Times New Roman"/>
                      </a:endParaRPr>
                    </a:p>
                  </a:txBody>
                  <a:tcPr marL="50970" marR="509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+mn-lt"/>
                          <a:ea typeface="Times New Roman"/>
                        </a:rPr>
                        <a:t>52,67</a:t>
                      </a:r>
                      <a:endParaRPr lang="ru-RU" sz="1800" b="1" dirty="0">
                        <a:latin typeface="+mn-lt"/>
                        <a:ea typeface="Times New Roman"/>
                      </a:endParaRPr>
                    </a:p>
                  </a:txBody>
                  <a:tcPr marL="50970" marR="509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latin typeface="+mn-lt"/>
                        <a:ea typeface="Times New Roman"/>
                      </a:endParaRPr>
                    </a:p>
                  </a:txBody>
                  <a:tcPr marL="50970" marR="509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2615">
                <a:tc>
                  <a:txBody>
                    <a:bodyPr/>
                    <a:lstStyle/>
                    <a:p>
                      <a:pPr marL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+mn-lt"/>
                          <a:ea typeface="Times New Roman"/>
                        </a:rPr>
                        <a:t>Информатика </a:t>
                      </a:r>
                    </a:p>
                    <a:p>
                      <a:pPr marL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latin typeface="+mn-lt"/>
                          <a:ea typeface="Times New Roman"/>
                        </a:rPr>
                        <a:t>Храмова</a:t>
                      </a:r>
                      <a:r>
                        <a:rPr lang="ru-RU" sz="1600" dirty="0">
                          <a:latin typeface="+mn-lt"/>
                          <a:ea typeface="Times New Roman"/>
                        </a:rPr>
                        <a:t> И.В.</a:t>
                      </a:r>
                    </a:p>
                  </a:txBody>
                  <a:tcPr marL="50970" marR="509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FF0000"/>
                          </a:solidFill>
                          <a:latin typeface="+mn-lt"/>
                          <a:ea typeface="Times New Roman"/>
                        </a:rPr>
                        <a:t>64</a:t>
                      </a:r>
                    </a:p>
                  </a:txBody>
                  <a:tcPr marL="50970" marR="509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+mn-lt"/>
                          <a:ea typeface="Times New Roman"/>
                        </a:rPr>
                        <a:t>58,25</a:t>
                      </a:r>
                      <a:endParaRPr lang="ru-RU" sz="1800" b="1" dirty="0">
                        <a:latin typeface="+mn-lt"/>
                        <a:ea typeface="Times New Roman"/>
                      </a:endParaRPr>
                    </a:p>
                  </a:txBody>
                  <a:tcPr marL="50970" marR="509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+mn-lt"/>
                          <a:ea typeface="Times New Roman"/>
                        </a:rPr>
                        <a:t>55,05</a:t>
                      </a:r>
                      <a:endParaRPr lang="ru-RU" sz="1800" b="1" dirty="0">
                        <a:latin typeface="+mn-lt"/>
                        <a:ea typeface="Times New Roman"/>
                      </a:endParaRPr>
                    </a:p>
                  </a:txBody>
                  <a:tcPr marL="50970" marR="509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latin typeface="+mn-lt"/>
                        <a:ea typeface="Times New Roman"/>
                      </a:endParaRPr>
                    </a:p>
                  </a:txBody>
                  <a:tcPr marL="50970" marR="509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2615">
                <a:tc>
                  <a:txBody>
                    <a:bodyPr/>
                    <a:lstStyle/>
                    <a:p>
                      <a:pPr marL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+mn-lt"/>
                          <a:ea typeface="Times New Roman"/>
                        </a:rPr>
                        <a:t>Биология</a:t>
                      </a:r>
                    </a:p>
                    <a:p>
                      <a:pPr marL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+mn-lt"/>
                          <a:ea typeface="Times New Roman"/>
                        </a:rPr>
                        <a:t>Рыжкова Е.В.</a:t>
                      </a:r>
                    </a:p>
                  </a:txBody>
                  <a:tcPr marL="50970" marR="509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FF0000"/>
                          </a:solidFill>
                          <a:latin typeface="+mn-lt"/>
                          <a:ea typeface="Times New Roman"/>
                        </a:rPr>
                        <a:t>84</a:t>
                      </a:r>
                    </a:p>
                  </a:txBody>
                  <a:tcPr marL="50970" marR="509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+mn-lt"/>
                          <a:ea typeface="Times New Roman"/>
                        </a:rPr>
                        <a:t>64,38</a:t>
                      </a:r>
                      <a:endParaRPr lang="ru-RU" sz="1800" b="1" dirty="0">
                        <a:latin typeface="+mn-lt"/>
                        <a:ea typeface="Times New Roman"/>
                      </a:endParaRPr>
                    </a:p>
                  </a:txBody>
                  <a:tcPr marL="50970" marR="509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+mn-lt"/>
                          <a:ea typeface="Times New Roman"/>
                        </a:rPr>
                        <a:t>52,5</a:t>
                      </a:r>
                      <a:endParaRPr lang="ru-RU" sz="1800" b="1" dirty="0">
                        <a:latin typeface="+mn-lt"/>
                        <a:ea typeface="Times New Roman"/>
                      </a:endParaRPr>
                    </a:p>
                  </a:txBody>
                  <a:tcPr marL="50970" marR="509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latin typeface="+mn-lt"/>
                        <a:ea typeface="Times New Roman"/>
                      </a:endParaRPr>
                    </a:p>
                  </a:txBody>
                  <a:tcPr marL="50970" marR="509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2615">
                <a:tc>
                  <a:txBody>
                    <a:bodyPr/>
                    <a:lstStyle/>
                    <a:p>
                      <a:pPr marL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+mn-lt"/>
                          <a:ea typeface="Times New Roman"/>
                        </a:rPr>
                        <a:t>Физика </a:t>
                      </a:r>
                    </a:p>
                    <a:p>
                      <a:pPr marL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+mn-lt"/>
                          <a:ea typeface="Times New Roman"/>
                        </a:rPr>
                        <a:t>Костина О.Л.</a:t>
                      </a:r>
                    </a:p>
                  </a:txBody>
                  <a:tcPr marL="50970" marR="509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FF0000"/>
                          </a:solidFill>
                          <a:latin typeface="+mn-lt"/>
                          <a:ea typeface="Times New Roman"/>
                        </a:rPr>
                        <a:t>70</a:t>
                      </a:r>
                    </a:p>
                  </a:txBody>
                  <a:tcPr marL="50970" marR="509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+mn-lt"/>
                          <a:ea typeface="Times New Roman"/>
                        </a:rPr>
                        <a:t>52,06</a:t>
                      </a:r>
                      <a:endParaRPr lang="ru-RU" sz="1800" b="1" dirty="0">
                        <a:latin typeface="+mn-lt"/>
                        <a:ea typeface="Times New Roman"/>
                      </a:endParaRPr>
                    </a:p>
                  </a:txBody>
                  <a:tcPr marL="50970" marR="509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 smtClean="0">
                          <a:latin typeface="+mn-lt"/>
                          <a:ea typeface="Calibri"/>
                          <a:cs typeface="Times New Roman"/>
                        </a:rPr>
                        <a:t>47,76</a:t>
                      </a:r>
                      <a:endParaRPr lang="ru-RU" sz="18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0970" marR="509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8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0970" marR="509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8923">
                <a:tc>
                  <a:txBody>
                    <a:bodyPr/>
                    <a:lstStyle/>
                    <a:p>
                      <a:pPr marL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+mn-lt"/>
                          <a:ea typeface="Times New Roman"/>
                        </a:rPr>
                        <a:t>Химия</a:t>
                      </a:r>
                    </a:p>
                    <a:p>
                      <a:pPr marL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latin typeface="+mn-lt"/>
                          <a:ea typeface="Times New Roman"/>
                        </a:rPr>
                        <a:t>Ветошкина</a:t>
                      </a:r>
                      <a:r>
                        <a:rPr lang="ru-RU" sz="1600" dirty="0">
                          <a:latin typeface="+mn-lt"/>
                          <a:ea typeface="Times New Roman"/>
                        </a:rPr>
                        <a:t> О.В.</a:t>
                      </a:r>
                    </a:p>
                  </a:txBody>
                  <a:tcPr marL="50970" marR="509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FF0000"/>
                          </a:solidFill>
                          <a:latin typeface="+mn-lt"/>
                          <a:ea typeface="Times New Roman"/>
                        </a:rPr>
                        <a:t>77</a:t>
                      </a:r>
                    </a:p>
                  </a:txBody>
                  <a:tcPr marL="50970" marR="509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+mn-lt"/>
                          <a:ea typeface="Times New Roman"/>
                        </a:rPr>
                        <a:t>63,1</a:t>
                      </a:r>
                      <a:endParaRPr lang="ru-RU" sz="1800" b="1" dirty="0">
                        <a:latin typeface="+mn-lt"/>
                        <a:ea typeface="Times New Roman"/>
                      </a:endParaRPr>
                    </a:p>
                  </a:txBody>
                  <a:tcPr marL="50970" marR="509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+mn-lt"/>
                          <a:ea typeface="Times New Roman"/>
                        </a:rPr>
                        <a:t>53,2</a:t>
                      </a:r>
                      <a:endParaRPr lang="ru-RU" sz="1800" b="1" dirty="0">
                        <a:latin typeface="+mn-lt"/>
                        <a:ea typeface="Times New Roman"/>
                      </a:endParaRPr>
                    </a:p>
                  </a:txBody>
                  <a:tcPr marL="50970" marR="509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latin typeface="+mn-lt"/>
                        <a:ea typeface="Times New Roman"/>
                      </a:endParaRPr>
                    </a:p>
                  </a:txBody>
                  <a:tcPr marL="50970" marR="509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5231">
                <a:tc>
                  <a:txBody>
                    <a:bodyPr/>
                    <a:lstStyle/>
                    <a:p>
                      <a:pPr marL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+mn-lt"/>
                          <a:ea typeface="Times New Roman"/>
                        </a:rPr>
                        <a:t>Английский язык</a:t>
                      </a:r>
                    </a:p>
                    <a:p>
                      <a:pPr marL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+mn-lt"/>
                          <a:ea typeface="Times New Roman"/>
                        </a:rPr>
                        <a:t>Вострикова Э.Н.</a:t>
                      </a:r>
                    </a:p>
                  </a:txBody>
                  <a:tcPr marL="50970" marR="509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FF0000"/>
                          </a:solidFill>
                          <a:latin typeface="+mn-lt"/>
                          <a:ea typeface="Times New Roman"/>
                        </a:rPr>
                        <a:t>75</a:t>
                      </a:r>
                    </a:p>
                  </a:txBody>
                  <a:tcPr marL="50970" marR="509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+mn-lt"/>
                          <a:ea typeface="Times New Roman"/>
                        </a:rPr>
                        <a:t>66,88</a:t>
                      </a:r>
                      <a:endParaRPr lang="ru-RU" sz="1800" b="1" dirty="0">
                        <a:latin typeface="+mn-lt"/>
                        <a:ea typeface="Times New Roman"/>
                      </a:endParaRPr>
                    </a:p>
                  </a:txBody>
                  <a:tcPr marL="50970" marR="509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smtClean="0">
                          <a:latin typeface="+mn-lt"/>
                          <a:ea typeface="Times New Roman"/>
                        </a:rPr>
                        <a:t>62,8</a:t>
                      </a:r>
                      <a:endParaRPr lang="ru-RU" sz="1800" b="1" dirty="0">
                        <a:latin typeface="+mn-lt"/>
                        <a:ea typeface="Times New Roman"/>
                      </a:endParaRPr>
                    </a:p>
                  </a:txBody>
                  <a:tcPr marL="50970" marR="509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latin typeface="+mn-lt"/>
                        <a:ea typeface="Times New Roman"/>
                      </a:endParaRPr>
                    </a:p>
                  </a:txBody>
                  <a:tcPr marL="50970" marR="509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1F6B1-2381-4B62-BCD1-CC25F06C8DBC}" type="slidenum">
              <a:rPr lang="ru-RU" smtClean="0"/>
              <a:pPr/>
              <a:t>2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571472" y="1214422"/>
            <a:ext cx="7638666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400" b="1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47 выпускник проходили ГИА в формате ОГЭ (основного государственного экзамена)</a:t>
            </a:r>
          </a:p>
          <a:p>
            <a:pPr lvl="0"/>
            <a:endParaRPr lang="ru-RU" sz="2400" b="1" dirty="0" smtClean="0">
              <a:solidFill>
                <a:srgbClr val="CC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ru-RU" sz="2400" b="1" dirty="0" smtClean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46</a:t>
            </a:r>
            <a:r>
              <a:rPr lang="ru-RU" sz="2400" b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выпускника получили аттестат об основном общем образовании</a:t>
            </a:r>
          </a:p>
          <a:p>
            <a:pPr lvl="0"/>
            <a:endParaRPr lang="ru-RU" sz="24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 выпускника получили аттестат особого образца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85720" y="214290"/>
            <a:ext cx="3071834" cy="10001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/>
              <a:t>ОГЭ 2016</a:t>
            </a:r>
            <a:endParaRPr lang="ru-RU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1F6B1-2381-4B62-BCD1-CC25F06C8DBC}" type="slidenum">
              <a:rPr lang="ru-RU" smtClean="0"/>
              <a:pPr/>
              <a:t>3</a:t>
            </a:fld>
            <a:endParaRPr lang="ru-RU"/>
          </a:p>
        </p:txBody>
      </p:sp>
      <p:sp>
        <p:nvSpPr>
          <p:cNvPr id="3" name="Заголовок 4"/>
          <p:cNvSpPr txBox="1">
            <a:spLocks/>
          </p:cNvSpPr>
          <p:nvPr/>
        </p:nvSpPr>
        <p:spPr>
          <a:xfrm>
            <a:off x="785786" y="142852"/>
            <a:ext cx="7790712" cy="1143000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800" b="1" i="1" dirty="0" smtClean="0">
                <a:solidFill>
                  <a:srgbClr val="FF0000"/>
                </a:solidFill>
                <a:latin typeface="Times New Roman"/>
              </a:rPr>
              <a:t>Результаты ОГЭ 9 классов по обязательным предметам</a:t>
            </a:r>
            <a:endParaRPr lang="ru-RU" sz="2800" i="1" dirty="0">
              <a:solidFill>
                <a:srgbClr val="FF0000"/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428596" y="1285860"/>
          <a:ext cx="8143935" cy="422602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28787"/>
                <a:gridCol w="1628787"/>
                <a:gridCol w="1628787"/>
                <a:gridCol w="1628787"/>
                <a:gridCol w="1628787"/>
              </a:tblGrid>
              <a:tr h="1177539">
                <a:tc rowSpan="2">
                  <a:txBody>
                    <a:bodyPr/>
                    <a:lstStyle/>
                    <a:p>
                      <a:endParaRPr lang="ru-RU" sz="28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% качества</a:t>
                      </a:r>
                      <a:endParaRPr lang="ru-RU" sz="2400" dirty="0"/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Кол-во выпускников, получивших «5»</a:t>
                      </a:r>
                      <a:endParaRPr lang="ru-RU" sz="2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Средняя отметка</a:t>
                      </a:r>
                      <a:endParaRPr lang="ru-RU" sz="2400" dirty="0"/>
                    </a:p>
                  </a:txBody>
                  <a:tcPr anchor="ctr"/>
                </a:tc>
              </a:tr>
              <a:tr h="682225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Чел.</a:t>
                      </a:r>
                      <a:endParaRPr lang="ru-RU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%</a:t>
                      </a:r>
                      <a:endParaRPr lang="ru-RU" sz="24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177539"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русский  язык</a:t>
                      </a:r>
                      <a:endParaRPr lang="ru-RU" sz="28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81525" algn="l"/>
                        </a:tabLst>
                      </a:pPr>
                      <a:r>
                        <a:rPr lang="ru-RU" sz="3600" b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83</a:t>
                      </a: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81525" algn="l"/>
                        </a:tabLst>
                      </a:pPr>
                      <a:r>
                        <a:rPr lang="ru-RU" sz="3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22</a:t>
                      </a:r>
                      <a:endParaRPr lang="ru-RU" sz="36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81525" algn="l"/>
                        </a:tabLst>
                      </a:pPr>
                      <a:r>
                        <a:rPr lang="ru-RU" sz="3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46,8%</a:t>
                      </a:r>
                      <a:endParaRPr lang="ru-RU" sz="36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81525" algn="l"/>
                        </a:tabLst>
                      </a:pPr>
                      <a:r>
                        <a:rPr lang="ru-RU" sz="3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4,3</a:t>
                      </a:r>
                      <a:endParaRPr lang="ru-RU" sz="36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177539"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математика</a:t>
                      </a:r>
                      <a:endParaRPr lang="ru-RU" sz="28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81525" algn="l"/>
                        </a:tabLst>
                      </a:pPr>
                      <a:r>
                        <a:rPr lang="ru-RU" sz="36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70,2</a:t>
                      </a: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81525" algn="l"/>
                        </a:tabLst>
                      </a:pPr>
                      <a:r>
                        <a:rPr lang="ru-RU" sz="3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15</a:t>
                      </a:r>
                      <a:endParaRPr lang="ru-RU" sz="36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81525" algn="l"/>
                        </a:tabLst>
                      </a:pPr>
                      <a:r>
                        <a:rPr lang="ru-RU" sz="3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31,9%</a:t>
                      </a:r>
                      <a:endParaRPr lang="ru-RU" sz="36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81525" algn="l"/>
                        </a:tabLst>
                      </a:pPr>
                      <a:r>
                        <a:rPr lang="ru-RU" sz="3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4,0</a:t>
                      </a:r>
                      <a:endParaRPr lang="ru-RU" sz="36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1F6B1-2381-4B62-BCD1-CC25F06C8DBC}" type="slidenum">
              <a:rPr lang="ru-RU" smtClean="0"/>
              <a:pPr/>
              <a:t>4</a:t>
            </a:fld>
            <a:endParaRPr lang="ru-RU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85720" y="1643050"/>
          <a:ext cx="8358246" cy="3925824"/>
        </p:xfrm>
        <a:graphic>
          <a:graphicData uri="http://schemas.openxmlformats.org/drawingml/2006/table">
            <a:tbl>
              <a:tblPr/>
              <a:tblGrid>
                <a:gridCol w="2227593"/>
                <a:gridCol w="1675467"/>
                <a:gridCol w="2227593"/>
                <a:gridCol w="2227593"/>
              </a:tblGrid>
              <a:tr h="164655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+mn-lt"/>
                          <a:ea typeface="Calibri"/>
                          <a:cs typeface="Times New Roman"/>
                        </a:rPr>
                        <a:t>Предмет</a:t>
                      </a:r>
                    </a:p>
                  </a:txBody>
                  <a:tcPr marL="53692" marR="536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+mn-lt"/>
                          <a:ea typeface="Calibri"/>
                          <a:cs typeface="Times New Roman"/>
                        </a:rPr>
                        <a:t>Средний первичный балл / % выполнения работы</a:t>
                      </a:r>
                    </a:p>
                  </a:txBody>
                  <a:tcPr marL="53692" marR="536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+mn-lt"/>
                          <a:ea typeface="Calibri"/>
                          <a:cs typeface="Times New Roman"/>
                        </a:rPr>
                        <a:t>Средний первичный балл / % выполнения заданий</a:t>
                      </a:r>
                    </a:p>
                  </a:txBody>
                  <a:tcPr marL="53692" marR="536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930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+mn-lt"/>
                          <a:ea typeface="Calibri"/>
                          <a:cs typeface="Times New Roman"/>
                        </a:rPr>
                        <a:t>части 1 (базового уровня сложности)</a:t>
                      </a:r>
                    </a:p>
                  </a:txBody>
                  <a:tcPr marL="53692" marR="536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+mn-lt"/>
                          <a:ea typeface="Calibri"/>
                          <a:cs typeface="Times New Roman"/>
                        </a:rPr>
                        <a:t>части 2 (повышенного уровня)</a:t>
                      </a:r>
                    </a:p>
                  </a:txBody>
                  <a:tcPr marL="53692" marR="536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46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latin typeface="+mn-lt"/>
                          <a:ea typeface="Calibri"/>
                          <a:cs typeface="Times New Roman"/>
                        </a:rPr>
                        <a:t>Русский язык</a:t>
                      </a:r>
                    </a:p>
                  </a:txBody>
                  <a:tcPr marL="53692" marR="536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+mn-lt"/>
                          <a:ea typeface="Calibri"/>
                          <a:cs typeface="Times New Roman"/>
                        </a:rPr>
                        <a:t>31,57 / </a:t>
                      </a:r>
                      <a:r>
                        <a:rPr lang="ru-RU" sz="2800" b="1" dirty="0">
                          <a:solidFill>
                            <a:srgbClr val="FF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80,9%</a:t>
                      </a:r>
                    </a:p>
                  </a:txBody>
                  <a:tcPr marL="53692" marR="536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+mn-lt"/>
                          <a:ea typeface="Calibri"/>
                          <a:cs typeface="Times New Roman"/>
                        </a:rPr>
                        <a:t>15,3 / </a:t>
                      </a:r>
                      <a:r>
                        <a:rPr lang="ru-RU" sz="2800" b="1" dirty="0">
                          <a:solidFill>
                            <a:srgbClr val="FF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76,5%</a:t>
                      </a:r>
                    </a:p>
                  </a:txBody>
                  <a:tcPr marL="53692" marR="536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+mn-lt"/>
                          <a:ea typeface="Calibri"/>
                          <a:cs typeface="Times New Roman"/>
                        </a:rPr>
                        <a:t>8,4 / </a:t>
                      </a:r>
                      <a:r>
                        <a:rPr lang="ru-RU" sz="2800" b="1" dirty="0">
                          <a:solidFill>
                            <a:srgbClr val="FF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93,3%</a:t>
                      </a:r>
                    </a:p>
                  </a:txBody>
                  <a:tcPr marL="53692" marR="536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46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+mn-lt"/>
                          <a:ea typeface="Calibri"/>
                          <a:cs typeface="Times New Roman"/>
                        </a:rPr>
                        <a:t>Математика </a:t>
                      </a:r>
                    </a:p>
                  </a:txBody>
                  <a:tcPr marL="53692" marR="536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+mn-lt"/>
                          <a:ea typeface="Calibri"/>
                          <a:cs typeface="Times New Roman"/>
                        </a:rPr>
                        <a:t>17,87 </a:t>
                      </a:r>
                      <a:r>
                        <a:rPr lang="ru-RU" sz="2400" dirty="0" smtClean="0">
                          <a:latin typeface="+mn-lt"/>
                          <a:ea typeface="Calibri"/>
                          <a:cs typeface="Times New Roman"/>
                        </a:rPr>
                        <a:t>/ </a:t>
                      </a:r>
                      <a:r>
                        <a:rPr lang="ru-RU" sz="2800" b="1" dirty="0" smtClean="0">
                          <a:solidFill>
                            <a:srgbClr val="FF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55,85</a:t>
                      </a:r>
                      <a:r>
                        <a:rPr lang="ru-RU" sz="2800" b="1" dirty="0">
                          <a:solidFill>
                            <a:srgbClr val="FF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%</a:t>
                      </a:r>
                    </a:p>
                  </a:txBody>
                  <a:tcPr marL="53692" marR="536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+mn-lt"/>
                          <a:ea typeface="Calibri"/>
                          <a:cs typeface="Times New Roman"/>
                        </a:rPr>
                        <a:t>15,6 / </a:t>
                      </a:r>
                      <a:r>
                        <a:rPr lang="ru-RU" sz="2800" b="1" dirty="0">
                          <a:solidFill>
                            <a:srgbClr val="FF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78,1%</a:t>
                      </a:r>
                    </a:p>
                  </a:txBody>
                  <a:tcPr marL="53692" marR="536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+mn-lt"/>
                          <a:ea typeface="Calibri"/>
                          <a:cs typeface="Times New Roman"/>
                        </a:rPr>
                        <a:t>2,25 / </a:t>
                      </a:r>
                      <a:r>
                        <a:rPr lang="ru-RU" sz="2800" b="1" dirty="0">
                          <a:solidFill>
                            <a:srgbClr val="FF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18,8%</a:t>
                      </a:r>
                    </a:p>
                  </a:txBody>
                  <a:tcPr marL="53692" marR="536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Заголовок 4"/>
          <p:cNvSpPr txBox="1">
            <a:spLocks/>
          </p:cNvSpPr>
          <p:nvPr/>
        </p:nvSpPr>
        <p:spPr>
          <a:xfrm>
            <a:off x="785786" y="142852"/>
            <a:ext cx="7790712" cy="1143000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800" b="1" i="1" dirty="0" smtClean="0">
                <a:solidFill>
                  <a:srgbClr val="FF0000"/>
                </a:solidFill>
                <a:latin typeface="Times New Roman"/>
              </a:rPr>
              <a:t>Результаты ОГЭ 9 классов по обязательным предметам</a:t>
            </a:r>
            <a:endParaRPr lang="ru-RU" sz="2800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1F6B1-2381-4B62-BCD1-CC25F06C8DBC}" type="slidenum">
              <a:rPr lang="ru-RU" smtClean="0"/>
              <a:pPr/>
              <a:t>5</a:t>
            </a:fld>
            <a:endParaRPr lang="ru-RU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85720" y="1785926"/>
          <a:ext cx="8358246" cy="3645408"/>
        </p:xfrm>
        <a:graphic>
          <a:graphicData uri="http://schemas.openxmlformats.org/drawingml/2006/table">
            <a:tbl>
              <a:tblPr/>
              <a:tblGrid>
                <a:gridCol w="2786082"/>
                <a:gridCol w="2786082"/>
                <a:gridCol w="2786082"/>
              </a:tblGrid>
              <a:tr h="164655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+mn-lt"/>
                          <a:ea typeface="Calibri"/>
                          <a:cs typeface="Times New Roman"/>
                        </a:rPr>
                        <a:t>Предмет</a:t>
                      </a:r>
                    </a:p>
                  </a:txBody>
                  <a:tcPr marL="53692" marR="536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+mn-lt"/>
                          <a:ea typeface="Calibri"/>
                          <a:cs typeface="Times New Roman"/>
                        </a:rPr>
                        <a:t>% </a:t>
                      </a:r>
                      <a:r>
                        <a:rPr lang="ru-RU" sz="2000" b="1" dirty="0">
                          <a:latin typeface="+mn-lt"/>
                          <a:ea typeface="Calibri"/>
                          <a:cs typeface="Times New Roman"/>
                        </a:rPr>
                        <a:t>выполнения </a:t>
                      </a:r>
                      <a:r>
                        <a:rPr lang="ru-RU" sz="2000" b="1" dirty="0" smtClean="0">
                          <a:latin typeface="+mn-lt"/>
                          <a:ea typeface="Calibri"/>
                          <a:cs typeface="Times New Roman"/>
                        </a:rPr>
                        <a:t>заданий (без «2»)</a:t>
                      </a:r>
                      <a:endParaRPr lang="ru-RU" sz="20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3692" marR="536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930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+mn-lt"/>
                          <a:ea typeface="Calibri"/>
                          <a:cs typeface="Times New Roman"/>
                        </a:rPr>
                        <a:t>СОШ № 2</a:t>
                      </a:r>
                      <a:endParaRPr lang="ru-RU" sz="20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3692" marR="536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+mn-lt"/>
                          <a:ea typeface="Calibri"/>
                          <a:cs typeface="Times New Roman"/>
                        </a:rPr>
                        <a:t>МО г. Алапаевск</a:t>
                      </a:r>
                      <a:endParaRPr lang="ru-RU" sz="20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3692" marR="536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46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latin typeface="+mn-lt"/>
                          <a:ea typeface="Calibri"/>
                          <a:cs typeface="Times New Roman"/>
                        </a:rPr>
                        <a:t>Русский язык</a:t>
                      </a:r>
                    </a:p>
                  </a:txBody>
                  <a:tcPr marL="53692" marR="536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rgbClr val="FF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80,9</a:t>
                      </a:r>
                      <a:endParaRPr lang="ru-RU" sz="2800" b="1" dirty="0">
                        <a:solidFill>
                          <a:srgbClr val="FF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3692" marR="536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rgbClr val="FF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76,7</a:t>
                      </a:r>
                      <a:endParaRPr lang="ru-RU" sz="2800" b="1" dirty="0">
                        <a:solidFill>
                          <a:srgbClr val="FF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3692" marR="536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46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+mn-lt"/>
                          <a:ea typeface="Calibri"/>
                          <a:cs typeface="Times New Roman"/>
                        </a:rPr>
                        <a:t>Математика </a:t>
                      </a:r>
                    </a:p>
                  </a:txBody>
                  <a:tcPr marL="53692" marR="536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rgbClr val="FF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59,5</a:t>
                      </a:r>
                      <a:endParaRPr lang="ru-RU" sz="2800" b="1" dirty="0">
                        <a:solidFill>
                          <a:srgbClr val="FF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3692" marR="536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rgbClr val="FF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48,6</a:t>
                      </a:r>
                      <a:endParaRPr lang="ru-RU" sz="2800" b="1" dirty="0">
                        <a:solidFill>
                          <a:srgbClr val="FF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3692" marR="536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46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b="1" dirty="0" smtClean="0">
                          <a:latin typeface="+mn-lt"/>
                          <a:ea typeface="Calibri"/>
                          <a:cs typeface="Times New Roman"/>
                        </a:rPr>
                        <a:t>Обществознание </a:t>
                      </a:r>
                      <a:endParaRPr lang="ru-RU" sz="22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3692" marR="536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rgbClr val="FF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66,2</a:t>
                      </a:r>
                      <a:endParaRPr lang="ru-RU" sz="2800" b="1" dirty="0">
                        <a:solidFill>
                          <a:srgbClr val="FF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3692" marR="536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rgbClr val="FF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62,4</a:t>
                      </a:r>
                      <a:endParaRPr lang="ru-RU" sz="2800" b="1" dirty="0">
                        <a:solidFill>
                          <a:srgbClr val="FF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3692" marR="536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46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latin typeface="+mn-lt"/>
                          <a:ea typeface="Calibri"/>
                          <a:cs typeface="Times New Roman"/>
                        </a:rPr>
                        <a:t>Физика </a:t>
                      </a:r>
                      <a:endParaRPr lang="ru-RU" sz="24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3692" marR="536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rgbClr val="FF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49,6</a:t>
                      </a:r>
                      <a:endParaRPr lang="ru-RU" sz="2800" b="1" dirty="0">
                        <a:solidFill>
                          <a:srgbClr val="FF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3692" marR="536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rgbClr val="FF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44,4</a:t>
                      </a:r>
                      <a:endParaRPr lang="ru-RU" sz="2800" b="1" dirty="0">
                        <a:solidFill>
                          <a:srgbClr val="FF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3692" marR="536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46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latin typeface="+mn-lt"/>
                          <a:ea typeface="Calibri"/>
                          <a:cs typeface="Times New Roman"/>
                        </a:rPr>
                        <a:t>Биология </a:t>
                      </a:r>
                      <a:endParaRPr lang="ru-RU" sz="24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3692" marR="536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rgbClr val="FF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56,4</a:t>
                      </a:r>
                      <a:endParaRPr lang="ru-RU" sz="2800" b="1" dirty="0">
                        <a:solidFill>
                          <a:srgbClr val="FF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3692" marR="536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rgbClr val="FF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52</a:t>
                      </a:r>
                      <a:endParaRPr lang="ru-RU" sz="2800" b="1" dirty="0">
                        <a:solidFill>
                          <a:srgbClr val="FF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3692" marR="536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46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latin typeface="+mn-lt"/>
                          <a:ea typeface="Calibri"/>
                          <a:cs typeface="Times New Roman"/>
                        </a:rPr>
                        <a:t>Химия </a:t>
                      </a:r>
                      <a:endParaRPr lang="ru-RU" sz="24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3692" marR="536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rgbClr val="FF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76,7</a:t>
                      </a:r>
                      <a:endParaRPr lang="ru-RU" sz="2800" b="1" dirty="0">
                        <a:solidFill>
                          <a:srgbClr val="FF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3692" marR="536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rgbClr val="FF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69,6</a:t>
                      </a:r>
                      <a:endParaRPr lang="ru-RU" sz="2800" b="1" dirty="0">
                        <a:solidFill>
                          <a:srgbClr val="FF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3692" marR="536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Заголовок 4"/>
          <p:cNvSpPr txBox="1">
            <a:spLocks/>
          </p:cNvSpPr>
          <p:nvPr/>
        </p:nvSpPr>
        <p:spPr>
          <a:xfrm>
            <a:off x="785786" y="142852"/>
            <a:ext cx="7790712" cy="428628"/>
          </a:xfrm>
          <a:prstGeom prst="rect">
            <a:avLst/>
          </a:prstGeom>
        </p:spPr>
        <p:txBody>
          <a:bodyPr>
            <a:normAutofit fontScale="97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800" b="1" i="1" dirty="0" smtClean="0">
                <a:solidFill>
                  <a:srgbClr val="FF0000"/>
                </a:solidFill>
                <a:latin typeface="Times New Roman"/>
              </a:rPr>
              <a:t>Результаты ОГЭ 9 классов</a:t>
            </a:r>
            <a:endParaRPr lang="ru-RU" sz="2800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1F6B1-2381-4B62-BCD1-CC25F06C8DBC}" type="slidenum">
              <a:rPr lang="ru-RU" smtClean="0"/>
              <a:pPr/>
              <a:t>6</a:t>
            </a:fld>
            <a:endParaRPr lang="ru-RU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85720" y="2143116"/>
          <a:ext cx="8429683" cy="2874264"/>
        </p:xfrm>
        <a:graphic>
          <a:graphicData uri="http://schemas.openxmlformats.org/drawingml/2006/table">
            <a:tbl>
              <a:tblPr/>
              <a:tblGrid>
                <a:gridCol w="1178971"/>
                <a:gridCol w="1208209"/>
                <a:gridCol w="1208209"/>
                <a:gridCol w="1208209"/>
                <a:gridCol w="1208209"/>
                <a:gridCol w="1208938"/>
                <a:gridCol w="1208938"/>
              </a:tblGrid>
              <a:tr h="160474"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7086" marR="570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+mn-lt"/>
                          <a:ea typeface="Calibri"/>
                          <a:cs typeface="Times New Roman"/>
                        </a:rPr>
                        <a:t>повысили</a:t>
                      </a:r>
                    </a:p>
                  </a:txBody>
                  <a:tcPr marL="57086" marR="5708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+mn-lt"/>
                          <a:ea typeface="Calibri"/>
                          <a:cs typeface="Times New Roman"/>
                        </a:rPr>
                        <a:t>подтвердили</a:t>
                      </a:r>
                    </a:p>
                  </a:txBody>
                  <a:tcPr marL="57086" marR="5708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+mn-lt"/>
                          <a:ea typeface="Calibri"/>
                          <a:cs typeface="Times New Roman"/>
                        </a:rPr>
                        <a:t>понизили</a:t>
                      </a:r>
                    </a:p>
                  </a:txBody>
                  <a:tcPr marL="57086" marR="5708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6047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+mn-lt"/>
                          <a:ea typeface="Calibri"/>
                          <a:cs typeface="Times New Roman"/>
                        </a:rPr>
                        <a:t>Русский </a:t>
                      </a:r>
                    </a:p>
                  </a:txBody>
                  <a:tcPr marL="57086" marR="5708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+mn-lt"/>
                          <a:ea typeface="Calibri"/>
                          <a:cs typeface="Times New Roman"/>
                        </a:rPr>
                        <a:t>Математика </a:t>
                      </a:r>
                    </a:p>
                  </a:txBody>
                  <a:tcPr marL="57086" marR="5708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+mn-lt"/>
                          <a:ea typeface="Calibri"/>
                          <a:cs typeface="Times New Roman"/>
                        </a:rPr>
                        <a:t>Русский </a:t>
                      </a:r>
                    </a:p>
                  </a:txBody>
                  <a:tcPr marL="57086" marR="5708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+mn-lt"/>
                          <a:ea typeface="Calibri"/>
                          <a:cs typeface="Times New Roman"/>
                        </a:rPr>
                        <a:t>Математика </a:t>
                      </a:r>
                    </a:p>
                  </a:txBody>
                  <a:tcPr marL="57086" marR="5708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+mn-lt"/>
                          <a:ea typeface="Calibri"/>
                          <a:cs typeface="Times New Roman"/>
                        </a:rPr>
                        <a:t>Русский </a:t>
                      </a:r>
                    </a:p>
                  </a:txBody>
                  <a:tcPr marL="57086" marR="5708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+mn-lt"/>
                          <a:ea typeface="Calibri"/>
                          <a:cs typeface="Times New Roman"/>
                        </a:rPr>
                        <a:t>Математика </a:t>
                      </a:r>
                    </a:p>
                  </a:txBody>
                  <a:tcPr marL="57086" marR="5708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55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+mn-lt"/>
                          <a:ea typeface="Calibri"/>
                          <a:cs typeface="Times New Roman"/>
                        </a:rPr>
                        <a:t>9 А</a:t>
                      </a:r>
                    </a:p>
                  </a:txBody>
                  <a:tcPr marL="57086" marR="570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+mn-lt"/>
                          <a:ea typeface="Calibri"/>
                          <a:cs typeface="Times New Roman"/>
                        </a:rPr>
                        <a:t>13</a:t>
                      </a:r>
                    </a:p>
                  </a:txBody>
                  <a:tcPr marL="57086" marR="5708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+mn-lt"/>
                          <a:ea typeface="Calibri"/>
                          <a:cs typeface="Times New Roman"/>
                        </a:rPr>
                        <a:t>9</a:t>
                      </a:r>
                    </a:p>
                  </a:txBody>
                  <a:tcPr marL="57086" marR="5708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+mn-lt"/>
                          <a:ea typeface="Calibri"/>
                          <a:cs typeface="Times New Roman"/>
                        </a:rPr>
                        <a:t>12</a:t>
                      </a:r>
                    </a:p>
                  </a:txBody>
                  <a:tcPr marL="57086" marR="5708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+mn-lt"/>
                          <a:ea typeface="Calibri"/>
                          <a:cs typeface="Times New Roman"/>
                        </a:rPr>
                        <a:t>16</a:t>
                      </a:r>
                    </a:p>
                  </a:txBody>
                  <a:tcPr marL="57086" marR="5708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+mn-lt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57086" marR="5708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+mn-lt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57086" marR="5708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55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+mn-lt"/>
                          <a:ea typeface="Calibri"/>
                          <a:cs typeface="Times New Roman"/>
                        </a:rPr>
                        <a:t>9 Б</a:t>
                      </a:r>
                    </a:p>
                  </a:txBody>
                  <a:tcPr marL="57086" marR="570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+mn-lt"/>
                          <a:ea typeface="Calibri"/>
                          <a:cs typeface="Times New Roman"/>
                        </a:rPr>
                        <a:t>14</a:t>
                      </a:r>
                    </a:p>
                  </a:txBody>
                  <a:tcPr marL="57086" marR="5708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+mn-lt"/>
                          <a:ea typeface="Calibri"/>
                          <a:cs typeface="Times New Roman"/>
                        </a:rPr>
                        <a:t>6</a:t>
                      </a:r>
                    </a:p>
                  </a:txBody>
                  <a:tcPr marL="57086" marR="5708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+mn-lt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57086" marR="5708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+mn-lt"/>
                          <a:ea typeface="Calibri"/>
                          <a:cs typeface="Times New Roman"/>
                        </a:rPr>
                        <a:t>15</a:t>
                      </a:r>
                    </a:p>
                  </a:txBody>
                  <a:tcPr marL="57086" marR="5708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+mn-lt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57086" marR="5708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+mn-lt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57086" marR="5708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55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7086" marR="570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+mn-lt"/>
                          <a:ea typeface="Calibri"/>
                          <a:cs typeface="Times New Roman"/>
                        </a:rPr>
                        <a:t>27 / </a:t>
                      </a:r>
                      <a:r>
                        <a:rPr lang="ru-RU" sz="2800" b="1" dirty="0">
                          <a:solidFill>
                            <a:srgbClr val="FF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57,4%</a:t>
                      </a:r>
                    </a:p>
                  </a:txBody>
                  <a:tcPr marL="57086" marR="5708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+mn-lt"/>
                          <a:ea typeface="Calibri"/>
                          <a:cs typeface="Times New Roman"/>
                        </a:rPr>
                        <a:t>15 / </a:t>
                      </a:r>
                      <a:r>
                        <a:rPr lang="ru-RU" sz="2800" b="1" dirty="0">
                          <a:solidFill>
                            <a:srgbClr val="FF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31,9%</a:t>
                      </a:r>
                    </a:p>
                  </a:txBody>
                  <a:tcPr marL="57086" marR="5708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+mn-lt"/>
                          <a:ea typeface="Calibri"/>
                          <a:cs typeface="Times New Roman"/>
                        </a:rPr>
                        <a:t>20 / </a:t>
                      </a:r>
                      <a:r>
                        <a:rPr lang="ru-RU" sz="2800" b="1" dirty="0">
                          <a:solidFill>
                            <a:srgbClr val="FF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42,6%</a:t>
                      </a:r>
                    </a:p>
                  </a:txBody>
                  <a:tcPr marL="57086" marR="5708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+mn-lt"/>
                          <a:ea typeface="Calibri"/>
                          <a:cs typeface="Times New Roman"/>
                        </a:rPr>
                        <a:t>31 / </a:t>
                      </a:r>
                      <a:r>
                        <a:rPr lang="ru-RU" sz="2800" b="1" dirty="0">
                          <a:solidFill>
                            <a:srgbClr val="FF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66%</a:t>
                      </a:r>
                    </a:p>
                  </a:txBody>
                  <a:tcPr marL="57086" marR="5708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FF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57086" marR="5708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+mn-lt"/>
                          <a:ea typeface="Calibri"/>
                          <a:cs typeface="Times New Roman"/>
                        </a:rPr>
                        <a:t>1 / 2,1%</a:t>
                      </a:r>
                    </a:p>
                  </a:txBody>
                  <a:tcPr marL="57086" marR="5708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Заголовок 4"/>
          <p:cNvSpPr txBox="1">
            <a:spLocks/>
          </p:cNvSpPr>
          <p:nvPr/>
        </p:nvSpPr>
        <p:spPr>
          <a:xfrm>
            <a:off x="785786" y="142852"/>
            <a:ext cx="7790712" cy="1143000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800" b="1" i="1" dirty="0" smtClean="0">
                <a:solidFill>
                  <a:srgbClr val="FF0000"/>
                </a:solidFill>
                <a:latin typeface="Times New Roman"/>
              </a:rPr>
              <a:t>Сравнение результатов экзамена </a:t>
            </a:r>
          </a:p>
          <a:p>
            <a:pPr algn="ctr"/>
            <a:r>
              <a:rPr lang="ru-RU" sz="2800" b="1" i="1" dirty="0" smtClean="0">
                <a:solidFill>
                  <a:srgbClr val="FF0000"/>
                </a:solidFill>
                <a:latin typeface="Times New Roman"/>
              </a:rPr>
              <a:t>с годовыми отметками</a:t>
            </a:r>
            <a:endParaRPr lang="ru-RU" sz="2800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1F6B1-2381-4B62-BCD1-CC25F06C8DBC}" type="slidenum">
              <a:rPr lang="ru-RU" smtClean="0"/>
              <a:pPr/>
              <a:t>7</a:t>
            </a:fld>
            <a:endParaRPr lang="ru-RU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85720" y="214290"/>
          <a:ext cx="8358244" cy="6379464"/>
        </p:xfrm>
        <a:graphic>
          <a:graphicData uri="http://schemas.openxmlformats.org/drawingml/2006/table">
            <a:tbl>
              <a:tblPr/>
              <a:tblGrid>
                <a:gridCol w="1857388"/>
                <a:gridCol w="920377"/>
                <a:gridCol w="1106116"/>
                <a:gridCol w="1392663"/>
                <a:gridCol w="880810"/>
                <a:gridCol w="1106116"/>
                <a:gridCol w="1094774"/>
              </a:tblGrid>
              <a:tr h="142876"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+mn-lt"/>
                          <a:ea typeface="Calibri"/>
                          <a:cs typeface="Times New Roman"/>
                        </a:rPr>
                        <a:t>Предметы</a:t>
                      </a: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+mn-lt"/>
                          <a:ea typeface="Calibri"/>
                          <a:cs typeface="Times New Roman"/>
                        </a:rPr>
                        <a:t>Количество выпускников, выбравших предмет</a:t>
                      </a: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+mn-lt"/>
                          <a:ea typeface="Calibri"/>
                          <a:cs typeface="Times New Roman"/>
                        </a:rPr>
                        <a:t>% успеваемости</a:t>
                      </a:r>
                    </a:p>
                  </a:txBody>
                  <a:tcPr marL="37863" marR="378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+mn-lt"/>
                          <a:ea typeface="Calibri"/>
                          <a:cs typeface="Times New Roman"/>
                        </a:rPr>
                        <a:t>% качества</a:t>
                      </a:r>
                    </a:p>
                  </a:txBody>
                  <a:tcPr marL="37863" marR="378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+mn-lt"/>
                          <a:ea typeface="Calibri"/>
                          <a:cs typeface="Times New Roman"/>
                        </a:rPr>
                        <a:t>Количество выпускников, получивших «5»</a:t>
                      </a: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4287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+mn-lt"/>
                          <a:ea typeface="Calibri"/>
                          <a:cs typeface="Times New Roman"/>
                        </a:rPr>
                        <a:t>чел.</a:t>
                      </a:r>
                    </a:p>
                  </a:txBody>
                  <a:tcPr marL="37863" marR="378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+mn-lt"/>
                          <a:ea typeface="Calibri"/>
                          <a:cs typeface="Times New Roman"/>
                        </a:rPr>
                        <a:t>%</a:t>
                      </a:r>
                    </a:p>
                  </a:txBody>
                  <a:tcPr marL="37863" marR="378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+mn-lt"/>
                          <a:ea typeface="Calibri"/>
                          <a:cs typeface="Times New Roman"/>
                        </a:rPr>
                        <a:t>Кол- во</a:t>
                      </a:r>
                    </a:p>
                  </a:txBody>
                  <a:tcPr marL="37863" marR="378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+mn-lt"/>
                          <a:ea typeface="Calibri"/>
                          <a:cs typeface="Times New Roman"/>
                        </a:rPr>
                        <a:t>%</a:t>
                      </a:r>
                    </a:p>
                  </a:txBody>
                  <a:tcPr marL="37863" marR="378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752">
                <a:tc>
                  <a:txBody>
                    <a:bodyPr/>
                    <a:lstStyle/>
                    <a:p>
                      <a:pPr marL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+mn-lt"/>
                          <a:ea typeface="Times New Roman"/>
                        </a:rPr>
                        <a:t>Обществознание</a:t>
                      </a:r>
                    </a:p>
                    <a:p>
                      <a:pPr marL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+mn-lt"/>
                          <a:ea typeface="Times New Roman"/>
                        </a:rPr>
                        <a:t>Бердникова Н.Г.</a:t>
                      </a: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+mn-lt"/>
                          <a:ea typeface="Calibri"/>
                          <a:cs typeface="Times New Roman"/>
                        </a:rPr>
                        <a:t>31</a:t>
                      </a:r>
                    </a:p>
                  </a:txBody>
                  <a:tcPr marL="37863" marR="378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+mn-lt"/>
                          <a:ea typeface="Calibri"/>
                          <a:cs typeface="Times New Roman"/>
                        </a:rPr>
                        <a:t>66</a:t>
                      </a:r>
                    </a:p>
                  </a:txBody>
                  <a:tcPr marL="37863" marR="378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+mn-lt"/>
                          <a:ea typeface="Calibri"/>
                          <a:cs typeface="Times New Roman"/>
                        </a:rPr>
                        <a:t>93,5 </a:t>
                      </a:r>
                    </a:p>
                  </a:txBody>
                  <a:tcPr marL="37863" marR="378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+mn-lt"/>
                          <a:ea typeface="Calibri"/>
                          <a:cs typeface="Times New Roman"/>
                        </a:rPr>
                        <a:t>64,5</a:t>
                      </a:r>
                    </a:p>
                  </a:txBody>
                  <a:tcPr marL="37863" marR="378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+mn-lt"/>
                          <a:ea typeface="Calibri"/>
                          <a:cs typeface="Times New Roman"/>
                        </a:rPr>
                        <a:t>7</a:t>
                      </a:r>
                    </a:p>
                  </a:txBody>
                  <a:tcPr marL="37863" marR="378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+mn-lt"/>
                          <a:ea typeface="Calibri"/>
                          <a:cs typeface="Times New Roman"/>
                        </a:rPr>
                        <a:t>22,6</a:t>
                      </a:r>
                    </a:p>
                  </a:txBody>
                  <a:tcPr marL="37863" marR="378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8343">
                <a:tc>
                  <a:txBody>
                    <a:bodyPr/>
                    <a:lstStyle/>
                    <a:p>
                      <a:pPr mar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+mn-lt"/>
                          <a:ea typeface="Times New Roman"/>
                        </a:rPr>
                        <a:t>История</a:t>
                      </a:r>
                    </a:p>
                    <a:p>
                      <a:pPr mar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+mn-lt"/>
                          <a:ea typeface="Times New Roman"/>
                        </a:rPr>
                        <a:t>Бердникова Н.Г.</a:t>
                      </a:r>
                    </a:p>
                  </a:txBody>
                  <a:tcPr marL="37863" marR="378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+mn-lt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37863" marR="378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+mn-lt"/>
                          <a:ea typeface="Calibri"/>
                          <a:cs typeface="Times New Roman"/>
                        </a:rPr>
                        <a:t>4,3</a:t>
                      </a:r>
                    </a:p>
                  </a:txBody>
                  <a:tcPr marL="37863" marR="378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+mn-lt"/>
                          <a:ea typeface="Calibri"/>
                          <a:cs typeface="Times New Roman"/>
                        </a:rPr>
                        <a:t>100</a:t>
                      </a:r>
                    </a:p>
                  </a:txBody>
                  <a:tcPr marL="37863" marR="378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+mn-lt"/>
                          <a:ea typeface="Calibri"/>
                          <a:cs typeface="Times New Roman"/>
                        </a:rPr>
                        <a:t>50</a:t>
                      </a:r>
                    </a:p>
                  </a:txBody>
                  <a:tcPr marL="37863" marR="378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+mn-lt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37863" marR="378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+mn-lt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37863" marR="378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4599">
                <a:tc>
                  <a:txBody>
                    <a:bodyPr/>
                    <a:lstStyle/>
                    <a:p>
                      <a:pPr marL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0" dirty="0">
                          <a:solidFill>
                            <a:srgbClr val="FF0000"/>
                          </a:solidFill>
                          <a:latin typeface="+mn-lt"/>
                          <a:ea typeface="Times New Roman"/>
                        </a:rPr>
                        <a:t>Информатика </a:t>
                      </a:r>
                    </a:p>
                    <a:p>
                      <a:pPr marL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0" dirty="0" err="1">
                          <a:solidFill>
                            <a:srgbClr val="FF0000"/>
                          </a:solidFill>
                          <a:latin typeface="+mn-lt"/>
                          <a:ea typeface="Times New Roman"/>
                        </a:rPr>
                        <a:t>Храмова</a:t>
                      </a:r>
                      <a:r>
                        <a:rPr lang="ru-RU" sz="1600" b="1" i="0" dirty="0">
                          <a:solidFill>
                            <a:srgbClr val="FF0000"/>
                          </a:solidFill>
                          <a:latin typeface="+mn-lt"/>
                          <a:ea typeface="Times New Roman"/>
                        </a:rPr>
                        <a:t> И.В.</a:t>
                      </a: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+mn-lt"/>
                          <a:ea typeface="Calibri"/>
                          <a:cs typeface="Times New Roman"/>
                        </a:rPr>
                        <a:t>15</a:t>
                      </a:r>
                    </a:p>
                  </a:txBody>
                  <a:tcPr marL="37863" marR="378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+mn-lt"/>
                          <a:ea typeface="Calibri"/>
                          <a:cs typeface="Times New Roman"/>
                        </a:rPr>
                        <a:t>31,9</a:t>
                      </a:r>
                    </a:p>
                  </a:txBody>
                  <a:tcPr marL="37863" marR="378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latin typeface="+mn-lt"/>
                          <a:ea typeface="Calibri"/>
                          <a:cs typeface="Times New Roman"/>
                        </a:rPr>
                        <a:t>100</a:t>
                      </a:r>
                    </a:p>
                  </a:txBody>
                  <a:tcPr marL="37863" marR="378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FF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86,7</a:t>
                      </a:r>
                    </a:p>
                  </a:txBody>
                  <a:tcPr marL="37863" marR="378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+mn-lt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37863" marR="378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+mn-lt"/>
                          <a:ea typeface="Calibri"/>
                          <a:cs typeface="Times New Roman"/>
                        </a:rPr>
                        <a:t>53,3</a:t>
                      </a:r>
                    </a:p>
                  </a:txBody>
                  <a:tcPr marL="37863" marR="378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752">
                <a:tc>
                  <a:txBody>
                    <a:bodyPr/>
                    <a:lstStyle/>
                    <a:p>
                      <a:pPr marL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+mn-lt"/>
                          <a:ea typeface="Times New Roman"/>
                        </a:rPr>
                        <a:t>Биология</a:t>
                      </a:r>
                    </a:p>
                    <a:p>
                      <a:pPr marL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+mn-lt"/>
                          <a:ea typeface="Times New Roman"/>
                        </a:rPr>
                        <a:t>Онищенко В.В.</a:t>
                      </a: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+mn-lt"/>
                          <a:ea typeface="Calibri"/>
                          <a:cs typeface="Times New Roman"/>
                        </a:rPr>
                        <a:t>12</a:t>
                      </a:r>
                    </a:p>
                  </a:txBody>
                  <a:tcPr marL="37863" marR="378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+mn-lt"/>
                          <a:ea typeface="Calibri"/>
                          <a:cs typeface="Times New Roman"/>
                        </a:rPr>
                        <a:t>25,5</a:t>
                      </a:r>
                    </a:p>
                  </a:txBody>
                  <a:tcPr marL="37863" marR="378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+mn-lt"/>
                          <a:ea typeface="Calibri"/>
                          <a:cs typeface="Times New Roman"/>
                        </a:rPr>
                        <a:t>100</a:t>
                      </a:r>
                    </a:p>
                  </a:txBody>
                  <a:tcPr marL="37863" marR="378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+mn-lt"/>
                          <a:ea typeface="Calibri"/>
                          <a:cs typeface="Times New Roman"/>
                        </a:rPr>
                        <a:t>50</a:t>
                      </a:r>
                    </a:p>
                  </a:txBody>
                  <a:tcPr marL="37863" marR="378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+mn-lt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37863" marR="378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+mn-lt"/>
                          <a:ea typeface="Calibri"/>
                          <a:cs typeface="Times New Roman"/>
                        </a:rPr>
                        <a:t>8,3</a:t>
                      </a:r>
                    </a:p>
                  </a:txBody>
                  <a:tcPr marL="37863" marR="378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4314">
                <a:tc>
                  <a:txBody>
                    <a:bodyPr/>
                    <a:lstStyle/>
                    <a:p>
                      <a:pPr marL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+mn-lt"/>
                          <a:ea typeface="Times New Roman"/>
                        </a:rPr>
                        <a:t>Физика </a:t>
                      </a:r>
                    </a:p>
                    <a:p>
                      <a:pPr marL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+mn-lt"/>
                          <a:ea typeface="Times New Roman"/>
                        </a:rPr>
                        <a:t>Костина О.Л.</a:t>
                      </a: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+mn-lt"/>
                          <a:ea typeface="Calibri"/>
                          <a:cs typeface="Times New Roman"/>
                        </a:rPr>
                        <a:t>18</a:t>
                      </a:r>
                    </a:p>
                  </a:txBody>
                  <a:tcPr marL="37863" marR="378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+mn-lt"/>
                          <a:ea typeface="Calibri"/>
                          <a:cs typeface="Times New Roman"/>
                        </a:rPr>
                        <a:t>38,3</a:t>
                      </a:r>
                    </a:p>
                  </a:txBody>
                  <a:tcPr marL="37863" marR="378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+mn-lt"/>
                          <a:ea typeface="Calibri"/>
                          <a:cs typeface="Times New Roman"/>
                        </a:rPr>
                        <a:t>94,4 </a:t>
                      </a:r>
                    </a:p>
                  </a:txBody>
                  <a:tcPr marL="37863" marR="378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+mn-lt"/>
                          <a:ea typeface="Calibri"/>
                          <a:cs typeface="Times New Roman"/>
                        </a:rPr>
                        <a:t>38,9</a:t>
                      </a:r>
                    </a:p>
                  </a:txBody>
                  <a:tcPr marL="37863" marR="378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+mn-lt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37863" marR="378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+mn-lt"/>
                          <a:ea typeface="Calibri"/>
                          <a:cs typeface="Times New Roman"/>
                        </a:rPr>
                        <a:t>11,1</a:t>
                      </a:r>
                    </a:p>
                  </a:txBody>
                  <a:tcPr marL="37863" marR="378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8343">
                <a:tc>
                  <a:txBody>
                    <a:bodyPr/>
                    <a:lstStyle/>
                    <a:p>
                      <a:pPr marL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0" dirty="0">
                          <a:solidFill>
                            <a:srgbClr val="FF0000"/>
                          </a:solidFill>
                          <a:latin typeface="+mn-lt"/>
                          <a:ea typeface="Times New Roman"/>
                        </a:rPr>
                        <a:t>Химия</a:t>
                      </a:r>
                    </a:p>
                    <a:p>
                      <a:pPr marL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0" dirty="0" err="1">
                          <a:solidFill>
                            <a:srgbClr val="FF0000"/>
                          </a:solidFill>
                          <a:latin typeface="+mn-lt"/>
                          <a:ea typeface="Times New Roman"/>
                        </a:rPr>
                        <a:t>Ветошкина</a:t>
                      </a:r>
                      <a:r>
                        <a:rPr lang="ru-RU" sz="1600" b="1" i="0" dirty="0">
                          <a:solidFill>
                            <a:srgbClr val="FF0000"/>
                          </a:solidFill>
                          <a:latin typeface="+mn-lt"/>
                          <a:ea typeface="Times New Roman"/>
                        </a:rPr>
                        <a:t> О.В</a:t>
                      </a:r>
                      <a:r>
                        <a:rPr lang="ru-RU" sz="1600" dirty="0">
                          <a:latin typeface="+mn-lt"/>
                          <a:ea typeface="Times New Roman"/>
                        </a:rPr>
                        <a:t>.</a:t>
                      </a: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+mn-lt"/>
                          <a:ea typeface="Calibri"/>
                          <a:cs typeface="Times New Roman"/>
                        </a:rPr>
                        <a:t>9</a:t>
                      </a:r>
                    </a:p>
                  </a:txBody>
                  <a:tcPr marL="37863" marR="378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+mn-lt"/>
                          <a:ea typeface="Calibri"/>
                          <a:cs typeface="Times New Roman"/>
                        </a:rPr>
                        <a:t>19,1</a:t>
                      </a:r>
                    </a:p>
                  </a:txBody>
                  <a:tcPr marL="37863" marR="378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+mn-lt"/>
                          <a:ea typeface="Calibri"/>
                          <a:cs typeface="Times New Roman"/>
                        </a:rPr>
                        <a:t>100</a:t>
                      </a:r>
                    </a:p>
                  </a:txBody>
                  <a:tcPr marL="37863" marR="378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FF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88,9</a:t>
                      </a:r>
                    </a:p>
                  </a:txBody>
                  <a:tcPr marL="37863" marR="378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+mn-lt"/>
                          <a:ea typeface="Calibri"/>
                          <a:cs typeface="Times New Roman"/>
                        </a:rPr>
                        <a:t>5</a:t>
                      </a:r>
                    </a:p>
                  </a:txBody>
                  <a:tcPr marL="37863" marR="378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+mn-lt"/>
                          <a:ea typeface="Calibri"/>
                          <a:cs typeface="Times New Roman"/>
                        </a:rPr>
                        <a:t>55,6</a:t>
                      </a:r>
                    </a:p>
                  </a:txBody>
                  <a:tcPr marL="37863" marR="378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1953">
                <a:tc>
                  <a:txBody>
                    <a:bodyPr/>
                    <a:lstStyle/>
                    <a:p>
                      <a:pPr marL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+mn-lt"/>
                          <a:ea typeface="Times New Roman"/>
                        </a:rPr>
                        <a:t>География</a:t>
                      </a:r>
                    </a:p>
                    <a:p>
                      <a:pPr marL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+mn-lt"/>
                          <a:ea typeface="Times New Roman"/>
                        </a:rPr>
                        <a:t>Рычкова С.Б.</a:t>
                      </a: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+mn-lt"/>
                          <a:ea typeface="Calibri"/>
                          <a:cs typeface="Times New Roman"/>
                        </a:rPr>
                        <a:t>5</a:t>
                      </a:r>
                    </a:p>
                  </a:txBody>
                  <a:tcPr marL="37863" marR="378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+mn-lt"/>
                          <a:ea typeface="Calibri"/>
                          <a:cs typeface="Times New Roman"/>
                        </a:rPr>
                        <a:t>10,6</a:t>
                      </a:r>
                    </a:p>
                  </a:txBody>
                  <a:tcPr marL="37863" marR="378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+mn-lt"/>
                          <a:ea typeface="Calibri"/>
                          <a:cs typeface="Times New Roman"/>
                        </a:rPr>
                        <a:t>80</a:t>
                      </a:r>
                    </a:p>
                  </a:txBody>
                  <a:tcPr marL="37863" marR="378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+mn-lt"/>
                          <a:ea typeface="Calibri"/>
                          <a:cs typeface="Times New Roman"/>
                        </a:rPr>
                        <a:t>20</a:t>
                      </a:r>
                    </a:p>
                  </a:txBody>
                  <a:tcPr marL="37863" marR="378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+mn-lt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37863" marR="378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+mn-lt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37863" marR="378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183">
                <a:tc>
                  <a:txBody>
                    <a:bodyPr/>
                    <a:lstStyle/>
                    <a:p>
                      <a:pPr marL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latin typeface="+mn-lt"/>
                          <a:ea typeface="Times New Roman"/>
                        </a:rPr>
                        <a:t>Англ. Язык</a:t>
                      </a:r>
                    </a:p>
                    <a:p>
                      <a:pPr marL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latin typeface="+mn-lt"/>
                          <a:ea typeface="Times New Roman"/>
                        </a:rPr>
                        <a:t>Короткая Н.К.</a:t>
                      </a: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+mn-lt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37863" marR="378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+mn-lt"/>
                          <a:ea typeface="Calibri"/>
                          <a:cs typeface="Times New Roman"/>
                        </a:rPr>
                        <a:t>2,1</a:t>
                      </a:r>
                    </a:p>
                  </a:txBody>
                  <a:tcPr marL="37863" marR="378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latin typeface="+mn-lt"/>
                          <a:ea typeface="Calibri"/>
                          <a:cs typeface="Times New Roman"/>
                        </a:rPr>
                        <a:t>100</a:t>
                      </a:r>
                    </a:p>
                  </a:txBody>
                  <a:tcPr marL="37863" marR="378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>
                          <a:solidFill>
                            <a:srgbClr val="FF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100</a:t>
                      </a:r>
                    </a:p>
                  </a:txBody>
                  <a:tcPr marL="37863" marR="378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+mn-lt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37863" marR="378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+mn-lt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37863" marR="378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8343">
                <a:tc>
                  <a:txBody>
                    <a:bodyPr/>
                    <a:lstStyle/>
                    <a:p>
                      <a:pPr mar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latin typeface="+mn-lt"/>
                          <a:ea typeface="Times New Roman"/>
                        </a:rPr>
                        <a:t>Немец. Язык</a:t>
                      </a:r>
                    </a:p>
                    <a:p>
                      <a:pPr mar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err="1">
                          <a:solidFill>
                            <a:srgbClr val="FF0000"/>
                          </a:solidFill>
                          <a:latin typeface="+mn-lt"/>
                          <a:ea typeface="Times New Roman"/>
                        </a:rPr>
                        <a:t>Сакун</a:t>
                      </a:r>
                      <a:r>
                        <a:rPr lang="ru-RU" sz="1600" b="1" dirty="0">
                          <a:solidFill>
                            <a:srgbClr val="FF0000"/>
                          </a:solidFill>
                          <a:latin typeface="+mn-lt"/>
                          <a:ea typeface="Times New Roman"/>
                        </a:rPr>
                        <a:t> О.Г.</a:t>
                      </a:r>
                    </a:p>
                  </a:txBody>
                  <a:tcPr marL="37863" marR="378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+mn-lt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37863" marR="378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+mn-lt"/>
                          <a:ea typeface="Calibri"/>
                          <a:cs typeface="Times New Roman"/>
                        </a:rPr>
                        <a:t>2,1</a:t>
                      </a:r>
                    </a:p>
                  </a:txBody>
                  <a:tcPr marL="37863" marR="378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+mn-lt"/>
                          <a:ea typeface="Calibri"/>
                          <a:cs typeface="Times New Roman"/>
                        </a:rPr>
                        <a:t>100</a:t>
                      </a:r>
                    </a:p>
                  </a:txBody>
                  <a:tcPr marL="37863" marR="378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FF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100</a:t>
                      </a:r>
                    </a:p>
                  </a:txBody>
                  <a:tcPr marL="37863" marR="378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+mn-lt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37863" marR="378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+mn-lt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37863" marR="378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6114">
                <a:tc gridSpan="3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+mn-lt"/>
                          <a:ea typeface="Calibri"/>
                          <a:cs typeface="Times New Roman"/>
                        </a:rPr>
                        <a:t>Итого:</a:t>
                      </a:r>
                    </a:p>
                  </a:txBody>
                  <a:tcPr marL="37863" marR="378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+mn-lt"/>
                          <a:ea typeface="Calibri"/>
                          <a:cs typeface="Times New Roman"/>
                        </a:rPr>
                        <a:t>96,4%</a:t>
                      </a:r>
                    </a:p>
                  </a:txBody>
                  <a:tcPr marL="37863" marR="378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+mn-lt"/>
                          <a:ea typeface="Calibri"/>
                          <a:cs typeface="Times New Roman"/>
                        </a:rPr>
                        <a:t>66,5%</a:t>
                      </a:r>
                    </a:p>
                  </a:txBody>
                  <a:tcPr marL="37863" marR="378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+mn-lt"/>
                          <a:ea typeface="Calibri"/>
                          <a:cs typeface="Times New Roman"/>
                        </a:rPr>
                        <a:t>23</a:t>
                      </a:r>
                    </a:p>
                  </a:txBody>
                  <a:tcPr marL="37863" marR="378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+mn-lt"/>
                          <a:ea typeface="Calibri"/>
                          <a:cs typeface="Times New Roman"/>
                        </a:rPr>
                        <a:t>16,8%</a:t>
                      </a:r>
                    </a:p>
                  </a:txBody>
                  <a:tcPr marL="37863" marR="378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1F6B1-2381-4B62-BCD1-CC25F06C8DBC}" type="slidenum">
              <a:rPr lang="ru-RU" smtClean="0"/>
              <a:pPr/>
              <a:t>8</a:t>
            </a:fld>
            <a:endParaRPr lang="ru-RU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14284" y="602996"/>
          <a:ext cx="8429683" cy="5888736"/>
        </p:xfrm>
        <a:graphic>
          <a:graphicData uri="http://schemas.openxmlformats.org/drawingml/2006/table">
            <a:tbl>
              <a:tblPr/>
              <a:tblGrid>
                <a:gridCol w="1857386"/>
                <a:gridCol w="1666887"/>
                <a:gridCol w="1666887"/>
                <a:gridCol w="1666887"/>
                <a:gridCol w="1571636"/>
              </a:tblGrid>
              <a:tr h="25400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+mn-lt"/>
                          <a:ea typeface="Calibri"/>
                          <a:cs typeface="Times New Roman"/>
                        </a:rPr>
                        <a:t>Предмет</a:t>
                      </a:r>
                    </a:p>
                  </a:txBody>
                  <a:tcPr marL="41413" marR="414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+mn-lt"/>
                          <a:ea typeface="Calibri"/>
                          <a:cs typeface="Times New Roman"/>
                        </a:rPr>
                        <a:t>Результат выше годовой отметки </a:t>
                      </a:r>
                    </a:p>
                  </a:txBody>
                  <a:tcPr marL="41413" marR="414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+mn-lt"/>
                          <a:ea typeface="Calibri"/>
                          <a:cs typeface="Times New Roman"/>
                        </a:rPr>
                        <a:t>Подтвердили годовые отметки</a:t>
                      </a:r>
                    </a:p>
                  </a:txBody>
                  <a:tcPr marL="41413" marR="414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+mn-lt"/>
                          <a:ea typeface="Calibri"/>
                          <a:cs typeface="Times New Roman"/>
                        </a:rPr>
                        <a:t>Результат ниже годовой отметки</a:t>
                      </a:r>
                    </a:p>
                  </a:txBody>
                  <a:tcPr marL="41413" marR="414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+mn-lt"/>
                          <a:ea typeface="Calibri"/>
                          <a:cs typeface="Times New Roman"/>
                        </a:rPr>
                        <a:t>Не преодолели минимальный порог</a:t>
                      </a:r>
                    </a:p>
                  </a:txBody>
                  <a:tcPr marL="41413" marR="414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+mn-lt"/>
                          <a:ea typeface="Times New Roman"/>
                        </a:rPr>
                        <a:t>Обществознание</a:t>
                      </a:r>
                    </a:p>
                    <a:p>
                      <a:pPr marL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+mn-lt"/>
                          <a:ea typeface="Times New Roman"/>
                        </a:rPr>
                        <a:t>Бердникова Н.Г.</a:t>
                      </a:r>
                    </a:p>
                  </a:txBody>
                  <a:tcPr marL="41413" marR="414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9 / 29,1%</a:t>
                      </a:r>
                    </a:p>
                  </a:txBody>
                  <a:tcPr marL="41413" marR="414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17 / 54,8%</a:t>
                      </a:r>
                    </a:p>
                  </a:txBody>
                  <a:tcPr marL="41413" marR="414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+mn-lt"/>
                          <a:ea typeface="Calibri"/>
                          <a:cs typeface="Times New Roman"/>
                        </a:rPr>
                        <a:t>5 / 16,1%</a:t>
                      </a:r>
                    </a:p>
                  </a:txBody>
                  <a:tcPr marL="41413" marR="414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+mn-lt"/>
                          <a:ea typeface="Calibri"/>
                          <a:cs typeface="Times New Roman"/>
                        </a:rPr>
                        <a:t>2 / 6,5%</a:t>
                      </a:r>
                    </a:p>
                  </a:txBody>
                  <a:tcPr marL="41413" marR="414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+mn-lt"/>
                          <a:ea typeface="Times New Roman"/>
                        </a:rPr>
                        <a:t>История</a:t>
                      </a:r>
                    </a:p>
                    <a:p>
                      <a:pPr mar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+mn-lt"/>
                          <a:ea typeface="Times New Roman"/>
                        </a:rPr>
                        <a:t>Бердникова Н.Г.</a:t>
                      </a:r>
                    </a:p>
                  </a:txBody>
                  <a:tcPr marL="41413" marR="414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+mn-lt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41413" marR="414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+mn-lt"/>
                          <a:ea typeface="Calibri"/>
                          <a:cs typeface="Times New Roman"/>
                        </a:rPr>
                        <a:t>1 / 50%</a:t>
                      </a:r>
                    </a:p>
                  </a:txBody>
                  <a:tcPr marL="41413" marR="414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+mn-lt"/>
                          <a:ea typeface="Calibri"/>
                          <a:cs typeface="Times New Roman"/>
                        </a:rPr>
                        <a:t>1 / 50%</a:t>
                      </a:r>
                    </a:p>
                  </a:txBody>
                  <a:tcPr marL="41413" marR="414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+mn-lt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41413" marR="414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+mn-lt"/>
                          <a:ea typeface="Times New Roman"/>
                        </a:rPr>
                        <a:t>Информатика </a:t>
                      </a:r>
                    </a:p>
                    <a:p>
                      <a:pPr marL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latin typeface="+mn-lt"/>
                          <a:ea typeface="Times New Roman"/>
                        </a:rPr>
                        <a:t>Храмова</a:t>
                      </a:r>
                      <a:r>
                        <a:rPr lang="ru-RU" sz="1600" dirty="0">
                          <a:latin typeface="+mn-lt"/>
                          <a:ea typeface="Times New Roman"/>
                        </a:rPr>
                        <a:t> И.В.</a:t>
                      </a:r>
                    </a:p>
                  </a:txBody>
                  <a:tcPr marL="41413" marR="414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6 / 40%</a:t>
                      </a:r>
                    </a:p>
                  </a:txBody>
                  <a:tcPr marL="41413" marR="414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9 / 60%</a:t>
                      </a:r>
                    </a:p>
                  </a:txBody>
                  <a:tcPr marL="41413" marR="414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+mn-lt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41413" marR="414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+mn-lt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41413" marR="414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+mn-lt"/>
                          <a:ea typeface="Times New Roman"/>
                        </a:rPr>
                        <a:t>Биология</a:t>
                      </a:r>
                    </a:p>
                    <a:p>
                      <a:pPr marL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+mn-lt"/>
                          <a:ea typeface="Times New Roman"/>
                        </a:rPr>
                        <a:t>Онищенко В.В.</a:t>
                      </a:r>
                    </a:p>
                  </a:txBody>
                  <a:tcPr marL="41413" marR="414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+mn-lt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41413" marR="414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+mn-lt"/>
                          <a:ea typeface="Calibri"/>
                          <a:cs typeface="Times New Roman"/>
                        </a:rPr>
                        <a:t>6 / 50%</a:t>
                      </a:r>
                    </a:p>
                  </a:txBody>
                  <a:tcPr marL="41413" marR="414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+mn-lt"/>
                          <a:ea typeface="Calibri"/>
                          <a:cs typeface="Times New Roman"/>
                        </a:rPr>
                        <a:t>6 / 50%</a:t>
                      </a:r>
                    </a:p>
                  </a:txBody>
                  <a:tcPr marL="41413" marR="414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+mn-lt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41413" marR="414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+mn-lt"/>
                          <a:ea typeface="Times New Roman"/>
                        </a:rPr>
                        <a:t>Физика </a:t>
                      </a:r>
                    </a:p>
                    <a:p>
                      <a:pPr marL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+mn-lt"/>
                          <a:ea typeface="Times New Roman"/>
                        </a:rPr>
                        <a:t>Костина О.Л.</a:t>
                      </a:r>
                    </a:p>
                  </a:txBody>
                  <a:tcPr marL="41413" marR="414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+mn-lt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41413" marR="414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11 / 61,1%</a:t>
                      </a:r>
                    </a:p>
                  </a:txBody>
                  <a:tcPr marL="41413" marR="414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+mn-lt"/>
                          <a:ea typeface="Calibri"/>
                          <a:cs typeface="Times New Roman"/>
                        </a:rPr>
                        <a:t>7 / 38,9%</a:t>
                      </a:r>
                    </a:p>
                  </a:txBody>
                  <a:tcPr marL="41413" marR="414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+mn-lt"/>
                          <a:ea typeface="Calibri"/>
                          <a:cs typeface="Times New Roman"/>
                        </a:rPr>
                        <a:t>1 / 5,6%</a:t>
                      </a:r>
                    </a:p>
                  </a:txBody>
                  <a:tcPr marL="41413" marR="414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+mn-lt"/>
                          <a:ea typeface="Times New Roman"/>
                        </a:rPr>
                        <a:t>Химия</a:t>
                      </a:r>
                    </a:p>
                    <a:p>
                      <a:pPr marL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latin typeface="+mn-lt"/>
                          <a:ea typeface="Times New Roman"/>
                        </a:rPr>
                        <a:t>Ветошкина</a:t>
                      </a:r>
                      <a:r>
                        <a:rPr lang="ru-RU" sz="1600" dirty="0">
                          <a:latin typeface="+mn-lt"/>
                          <a:ea typeface="Times New Roman"/>
                        </a:rPr>
                        <a:t> О.В.</a:t>
                      </a:r>
                    </a:p>
                  </a:txBody>
                  <a:tcPr marL="41413" marR="414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FF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3 / 33,3%</a:t>
                      </a:r>
                    </a:p>
                  </a:txBody>
                  <a:tcPr marL="41413" marR="414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6 / 66,7%</a:t>
                      </a:r>
                    </a:p>
                  </a:txBody>
                  <a:tcPr marL="41413" marR="414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+mn-lt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41413" marR="414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+mn-lt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41413" marR="414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+mn-lt"/>
                          <a:ea typeface="Times New Roman"/>
                        </a:rPr>
                        <a:t>География</a:t>
                      </a:r>
                    </a:p>
                    <a:p>
                      <a:pPr marL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+mn-lt"/>
                          <a:ea typeface="Times New Roman"/>
                        </a:rPr>
                        <a:t>Рычкова С.Б.</a:t>
                      </a:r>
                    </a:p>
                  </a:txBody>
                  <a:tcPr marL="41413" marR="414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FF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1 / 20%</a:t>
                      </a:r>
                    </a:p>
                  </a:txBody>
                  <a:tcPr marL="41413" marR="414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3 / 60%</a:t>
                      </a:r>
                    </a:p>
                  </a:txBody>
                  <a:tcPr marL="41413" marR="414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+mn-lt"/>
                          <a:ea typeface="Calibri"/>
                          <a:cs typeface="Times New Roman"/>
                        </a:rPr>
                        <a:t>1 / 20%</a:t>
                      </a:r>
                    </a:p>
                  </a:txBody>
                  <a:tcPr marL="41413" marR="414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+mn-lt"/>
                          <a:ea typeface="Calibri"/>
                          <a:cs typeface="Times New Roman"/>
                        </a:rPr>
                        <a:t>1 / 20%</a:t>
                      </a:r>
                    </a:p>
                  </a:txBody>
                  <a:tcPr marL="41413" marR="414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+mn-lt"/>
                          <a:ea typeface="Times New Roman"/>
                        </a:rPr>
                        <a:t>Англ. Язык</a:t>
                      </a:r>
                    </a:p>
                    <a:p>
                      <a:pPr marL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+mn-lt"/>
                          <a:ea typeface="Times New Roman"/>
                        </a:rPr>
                        <a:t>Короткая Н.К.</a:t>
                      </a:r>
                    </a:p>
                  </a:txBody>
                  <a:tcPr marL="41413" marR="414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+mn-lt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41413" marR="414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+mn-lt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41413" marR="414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+mn-lt"/>
                          <a:ea typeface="Calibri"/>
                          <a:cs typeface="Times New Roman"/>
                        </a:rPr>
                        <a:t>1 / 100%</a:t>
                      </a:r>
                    </a:p>
                  </a:txBody>
                  <a:tcPr marL="41413" marR="414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+mn-lt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41413" marR="414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+mn-lt"/>
                          <a:ea typeface="Times New Roman"/>
                        </a:rPr>
                        <a:t>Немец. Язык</a:t>
                      </a:r>
                    </a:p>
                    <a:p>
                      <a:pPr mar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latin typeface="+mn-lt"/>
                          <a:ea typeface="Times New Roman"/>
                        </a:rPr>
                        <a:t>Сакун</a:t>
                      </a:r>
                      <a:r>
                        <a:rPr lang="ru-RU" sz="1600" dirty="0">
                          <a:latin typeface="+mn-lt"/>
                          <a:ea typeface="Times New Roman"/>
                        </a:rPr>
                        <a:t> О.Г.</a:t>
                      </a:r>
                    </a:p>
                  </a:txBody>
                  <a:tcPr marL="41413" marR="414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+mn-lt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41413" marR="414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+mn-lt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41413" marR="414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+mn-lt"/>
                          <a:ea typeface="Calibri"/>
                          <a:cs typeface="Times New Roman"/>
                        </a:rPr>
                        <a:t>1 / 100%</a:t>
                      </a:r>
                    </a:p>
                  </a:txBody>
                  <a:tcPr marL="41413" marR="414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+mn-lt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41413" marR="4141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1142976" y="1214422"/>
            <a:ext cx="7467600" cy="1143000"/>
          </a:xfrm>
        </p:spPr>
        <p:txBody>
          <a:bodyPr/>
          <a:lstStyle/>
          <a:p>
            <a:r>
              <a:rPr lang="ru-RU" b="1" i="1" dirty="0" smtClean="0">
                <a:solidFill>
                  <a:srgbClr val="FF0000"/>
                </a:solidFill>
              </a:rPr>
              <a:t>Результаты итоговой аттестации выпускников средней школы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2B1F6B1-2381-4B62-BCD1-CC25F06C8DBC}" type="slidenum">
              <a:rPr lang="ru-RU" smtClean="0"/>
              <a:pPr/>
              <a:t>9</a:t>
            </a:fld>
            <a:endParaRPr lang="ru-RU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285720" y="2428868"/>
          <a:ext cx="8429684" cy="3233928"/>
        </p:xfrm>
        <a:graphic>
          <a:graphicData uri="http://schemas.openxmlformats.org/drawingml/2006/table">
            <a:tbl>
              <a:tblPr/>
              <a:tblGrid>
                <a:gridCol w="1785951"/>
                <a:gridCol w="1285884"/>
                <a:gridCol w="1241851"/>
                <a:gridCol w="1256164"/>
                <a:gridCol w="1429917"/>
                <a:gridCol w="1429917"/>
              </a:tblGrid>
              <a:tr h="400050">
                <a:tc rowSpan="2">
                  <a:txBody>
                    <a:bodyPr/>
                    <a:lstStyle/>
                    <a:p>
                      <a:pPr marL="0"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Предмет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algn="just"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% преодолевших минимальный порог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algn="just"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Баллы ЕГЭ выпускников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algn="just"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Средний балл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Количество учащихся, получивших высокие баллы </a:t>
                      </a:r>
                      <a:endParaRPr lang="ru-RU" sz="20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algn="just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более 80 б</a:t>
                      </a:r>
                      <a:r>
                        <a:rPr lang="ru-RU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./мат(б)– </a:t>
                      </a: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«5»)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3685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Чел.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algn="just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66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Times New Roman"/>
                          <a:cs typeface="Times New Roman"/>
                        </a:rPr>
                        <a:t>Русский язык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>
                          <a:solidFill>
                            <a:srgbClr val="FF0000"/>
                          </a:solidFill>
                          <a:latin typeface="+mn-lt"/>
                          <a:ea typeface="Times New Roman"/>
                        </a:rPr>
                        <a:t>100%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latin typeface="+mn-lt"/>
                          <a:ea typeface="Times New Roman"/>
                        </a:rPr>
                        <a:t>64 – 98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latin typeface="+mn-lt"/>
                          <a:ea typeface="Times New Roman"/>
                        </a:rPr>
                        <a:t>85,4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latin typeface="+mn-lt"/>
                          <a:ea typeface="Times New Roman"/>
                        </a:rPr>
                        <a:t>15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>
                          <a:solidFill>
                            <a:srgbClr val="FF0000"/>
                          </a:solidFill>
                          <a:latin typeface="+mn-lt"/>
                          <a:ea typeface="Times New Roman"/>
                        </a:rPr>
                        <a:t>71,4%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5890">
                <a:tc>
                  <a:txBody>
                    <a:bodyPr/>
                    <a:lstStyle/>
                    <a:p>
                      <a:pPr marL="0" algn="just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66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Times New Roman"/>
                          <a:cs typeface="Times New Roman"/>
                        </a:rPr>
                        <a:t>Математика (базовая)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>
                          <a:solidFill>
                            <a:srgbClr val="FF0000"/>
                          </a:solidFill>
                          <a:latin typeface="+mn-lt"/>
                          <a:ea typeface="Times New Roman"/>
                        </a:rPr>
                        <a:t>100%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latin typeface="+mn-lt"/>
                          <a:ea typeface="Times New Roman"/>
                        </a:rPr>
                        <a:t>4 – 5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latin typeface="+mn-lt"/>
                          <a:ea typeface="Times New Roman"/>
                        </a:rPr>
                        <a:t>18 / 4,8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latin typeface="+mn-lt"/>
                          <a:ea typeface="Times New Roman"/>
                        </a:rPr>
                        <a:t>16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>
                          <a:solidFill>
                            <a:srgbClr val="FF0000"/>
                          </a:solidFill>
                          <a:latin typeface="+mn-lt"/>
                          <a:ea typeface="Times New Roman"/>
                        </a:rPr>
                        <a:t>76,2%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5890">
                <a:tc>
                  <a:txBody>
                    <a:bodyPr/>
                    <a:lstStyle/>
                    <a:p>
                      <a:pPr marL="0"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66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Times New Roman"/>
                          <a:cs typeface="Times New Roman"/>
                        </a:rPr>
                        <a:t>Математика</a:t>
                      </a:r>
                    </a:p>
                    <a:p>
                      <a:pPr marL="0"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6600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Times New Roman"/>
                          <a:cs typeface="Times New Roman"/>
                        </a:rPr>
                        <a:t>(профильная)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FF0000"/>
                          </a:solidFill>
                          <a:latin typeface="+mn-lt"/>
                          <a:ea typeface="Times New Roman"/>
                        </a:rPr>
                        <a:t>100%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latin typeface="+mn-lt"/>
                          <a:ea typeface="Times New Roman"/>
                        </a:rPr>
                        <a:t>27 – 90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latin typeface="+mn-lt"/>
                          <a:ea typeface="Times New Roman"/>
                        </a:rPr>
                        <a:t>58,5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latin typeface="+mn-lt"/>
                          <a:ea typeface="Times New Roman"/>
                        </a:rPr>
                        <a:t>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FF0000"/>
                          </a:solidFill>
                          <a:latin typeface="+mn-lt"/>
                          <a:ea typeface="Times New Roman"/>
                        </a:rPr>
                        <a:t>23,1%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Скругленный прямоугольник 4"/>
          <p:cNvSpPr/>
          <p:nvPr/>
        </p:nvSpPr>
        <p:spPr>
          <a:xfrm>
            <a:off x="285720" y="214290"/>
            <a:ext cx="3071834" cy="10001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/>
              <a:t>ЕГЭ 2016</a:t>
            </a:r>
            <a:endParaRPr lang="ru-RU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966</TotalTime>
  <Words>821</Words>
  <Application>Microsoft Office PowerPoint</Application>
  <PresentationFormat>Экран (4:3)</PresentationFormat>
  <Paragraphs>397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Эркер</vt:lpstr>
      <vt:lpstr>Результаты государственной итоговой аттестации обучающихся основной и средней школы  в 2015-2016 учебном году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Результаты итоговой аттестации выпускников средней школы</vt:lpstr>
      <vt:lpstr>Результаты итоговой аттестации выпускников средней школы</vt:lpstr>
      <vt:lpstr>Слайд 11</vt:lpstr>
    </vt:vector>
  </TitlesOfParts>
  <Company>МОУ СОШ № 2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 состоянии качества  результата образования  учащихся основной и средней школы  в 2012-2013 учебном году</dc:title>
  <dc:creator>sokolova</dc:creator>
  <cp:lastModifiedBy>каб 214</cp:lastModifiedBy>
  <cp:revision>88</cp:revision>
  <dcterms:created xsi:type="dcterms:W3CDTF">2013-08-28T09:25:54Z</dcterms:created>
  <dcterms:modified xsi:type="dcterms:W3CDTF">2016-09-15T10:58:57Z</dcterms:modified>
</cp:coreProperties>
</file>