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31"/>
  </p:notesMasterIdLst>
  <p:sldIdLst>
    <p:sldId id="256" r:id="rId2"/>
    <p:sldId id="407" r:id="rId3"/>
    <p:sldId id="410" r:id="rId4"/>
    <p:sldId id="435" r:id="rId5"/>
    <p:sldId id="450" r:id="rId6"/>
    <p:sldId id="418" r:id="rId7"/>
    <p:sldId id="419" r:id="rId8"/>
    <p:sldId id="420" r:id="rId9"/>
    <p:sldId id="437" r:id="rId10"/>
    <p:sldId id="423" r:id="rId11"/>
    <p:sldId id="424" r:id="rId12"/>
    <p:sldId id="426" r:id="rId13"/>
    <p:sldId id="428" r:id="rId14"/>
    <p:sldId id="429" r:id="rId15"/>
    <p:sldId id="431" r:id="rId16"/>
    <p:sldId id="451" r:id="rId17"/>
    <p:sldId id="452" r:id="rId18"/>
    <p:sldId id="453" r:id="rId19"/>
    <p:sldId id="409" r:id="rId20"/>
    <p:sldId id="415" r:id="rId21"/>
    <p:sldId id="414" r:id="rId22"/>
    <p:sldId id="438" r:id="rId23"/>
    <p:sldId id="440" r:id="rId24"/>
    <p:sldId id="442" r:id="rId25"/>
    <p:sldId id="443" r:id="rId26"/>
    <p:sldId id="447" r:id="rId27"/>
    <p:sldId id="412" r:id="rId28"/>
    <p:sldId id="433" r:id="rId29"/>
    <p:sldId id="307" r:id="rId30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78" autoAdjust="0"/>
    <p:restoredTop sz="94645" autoAdjust="0"/>
  </p:normalViewPr>
  <p:slideViewPr>
    <p:cSldViewPr>
      <p:cViewPr varScale="1">
        <p:scale>
          <a:sx n="65" d="100"/>
          <a:sy n="65" d="100"/>
        </p:scale>
        <p:origin x="-5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58DEB405-46A5-46DB-ADC9-37E8B9C89143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6BD2E311-ED3A-40FF-8F6E-54C1898032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5350" y="746125"/>
            <a:ext cx="4970463" cy="3729038"/>
          </a:xfrm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>
              <a:latin typeface="Calibri" pitchFamily="34" charset="0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61B8FB-FD07-4FFA-82C6-078709619FC1}" type="slidenum">
              <a:rPr lang="ru-RU" altLang="ru-RU" smtClean="0">
                <a:latin typeface="Calibri" pitchFamily="34" charset="0"/>
              </a:rPr>
              <a:pPr/>
              <a:t>5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30638" y="9442450"/>
            <a:ext cx="29289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19" tIns="45759" rIns="91519" bIns="45759" anchor="b"/>
          <a:lstStyle/>
          <a:p>
            <a:pPr algn="r" eaLnBrk="1" hangingPunct="1"/>
            <a:fld id="{27018FE9-6115-4B33-A73B-F86893096901}" type="slidenum">
              <a:rPr lang="ru-RU" altLang="ru-RU" sz="1200">
                <a:cs typeface="Arial" pitchFamily="34" charset="0"/>
              </a:rPr>
              <a:pPr algn="r" eaLnBrk="1" hangingPunct="1"/>
              <a:t>20</a:t>
            </a:fld>
            <a:endParaRPr lang="ru-RU" altLang="ru-RU" sz="1200">
              <a:cs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30638" y="9442450"/>
            <a:ext cx="29289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19" tIns="45759" rIns="91519" bIns="45759" anchor="b"/>
          <a:lstStyle/>
          <a:p>
            <a:pPr algn="r" eaLnBrk="1" hangingPunct="1"/>
            <a:fld id="{CB09116E-CA2D-4608-87AC-7CEAB9A95383}" type="slidenum">
              <a:rPr lang="ru-RU" altLang="ru-RU" sz="1200">
                <a:cs typeface="Arial" pitchFamily="34" charset="0"/>
              </a:rPr>
              <a:pPr algn="r" eaLnBrk="1" hangingPunct="1"/>
              <a:t>21</a:t>
            </a:fld>
            <a:endParaRPr lang="ru-RU" altLang="ru-RU" sz="1200">
              <a:cs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2058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8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C5781-7C40-43AF-B625-ACC72E33746B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F71B1-758A-49A0-AF7A-AE6BB77095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4EEFA-E9D4-423C-A476-9BEC38180D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1B2FD-75E3-44AD-A62F-8E88F68A064C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2D827-B179-42C4-9DDE-0CBFCCE405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D06B-9C0D-4A83-BC55-E2A5DFBABD29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A58AD-8A7D-4788-A8AF-4B5A5015E9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2A640-0DAE-4BB8-9D0C-69301A924AB5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8C254-300E-41BB-A496-5C3F09445E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FA7BC-04D0-462D-8FF4-1163D693048E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259F-D837-4265-ACE4-EC54025B28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A7ADA-AB17-4FB1-986F-1A9AF5687C70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C5596-A956-4683-800B-596F712E62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3355B-F95F-4E7E-9157-FFF01074A497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D1A0F-4E0B-4722-BA0E-BDFCA907CE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7B3FC-E044-43F0-9104-4FF27219AF0B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A4700-158E-46B7-BDE6-2A92400DCD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B27E7-2C8D-413A-9087-0334FF7E62FF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D5FCB-F1CA-4CEA-B565-54C7649913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6FC51-033C-4F43-B62D-E1E15FCF8D25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8E4F-B848-42F4-B4D4-3C1389C219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06178-3EEE-47D2-909E-29480D8E0BD5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99E91E3-DA9B-4666-AEC4-9C73EBB65C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48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F5008D9-FFDC-4D8F-A6CF-CFB45BDA19D6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en.ru/add/gia/gia-po-matematike" TargetMode="External"/><Relationship Id="rId2" Type="http://schemas.openxmlformats.org/officeDocument/2006/relationships/hyperlink" Target="http://www.examen.ru/add/gia/gia-po-russkomu-jazyk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en.ru/add/gia/gia-po-himii" TargetMode="External"/><Relationship Id="rId4" Type="http://schemas.openxmlformats.org/officeDocument/2006/relationships/hyperlink" Target="http://www.examen.ru/add/gia/gia-po-fizik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en.ru/add/gia/gia-po-literature" TargetMode="External"/><Relationship Id="rId7" Type="http://schemas.openxmlformats.org/officeDocument/2006/relationships/hyperlink" Target="http://www.examen.ru/add/gia/gia-po-ispanskomu-jazyku" TargetMode="External"/><Relationship Id="rId2" Type="http://schemas.openxmlformats.org/officeDocument/2006/relationships/hyperlink" Target="http://www.examen.ru/add/gia/gia-po-geografi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amen.ru/add/gia/gia-po-nemeckomu-jazyku" TargetMode="External"/><Relationship Id="rId5" Type="http://schemas.openxmlformats.org/officeDocument/2006/relationships/hyperlink" Target="http://www.examen.ru/add/gia/gia-po-anglijskomu" TargetMode="External"/><Relationship Id="rId4" Type="http://schemas.openxmlformats.org/officeDocument/2006/relationships/hyperlink" Target="http://www.examen.ru/add/gia/gia-po-informatik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test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.midural.ru/" TargetMode="External"/><Relationship Id="rId5" Type="http://schemas.openxmlformats.org/officeDocument/2006/relationships/hyperlink" Target="http://www.minobraz.ru/" TargetMode="External"/><Relationship Id="rId4" Type="http://schemas.openxmlformats.org/officeDocument/2006/relationships/hyperlink" Target="http://www.fipi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735013" y="1001713"/>
            <a:ext cx="794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>
              <a:latin typeface="Constantia" pitchFamily="18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3543300" y="10747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>
              <a:latin typeface="Constantia" pitchFamily="18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55650" y="765175"/>
            <a:ext cx="80645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</a:rPr>
              <a:t>МАОУ СОШ № 2</a:t>
            </a:r>
            <a:endParaRPr lang="ru-RU" altLang="ru-RU" sz="3200" b="1" dirty="0">
              <a:latin typeface="Times New Roman" pitchFamily="18" charset="0"/>
            </a:endParaRPr>
          </a:p>
          <a:p>
            <a:pPr algn="ctr" eaLnBrk="1" hangingPunct="1"/>
            <a:endParaRPr lang="ru-RU" altLang="ru-RU" sz="3200" b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4000" b="1" dirty="0">
                <a:latin typeface="Times New Roman" pitchFamily="18" charset="0"/>
              </a:rPr>
              <a:t>Организация и проведение </a:t>
            </a:r>
          </a:p>
          <a:p>
            <a:pPr algn="ctr" eaLnBrk="1" hangingPunct="1"/>
            <a:r>
              <a:rPr lang="ru-RU" altLang="ru-RU" sz="4000" b="1" dirty="0">
                <a:latin typeface="Times New Roman" pitchFamily="18" charset="0"/>
              </a:rPr>
              <a:t>государственной итоговой  </a:t>
            </a:r>
          </a:p>
          <a:p>
            <a:pPr algn="ctr" eaLnBrk="1" hangingPunct="1"/>
            <a:r>
              <a:rPr lang="ru-RU" altLang="ru-RU" sz="4000" b="1" dirty="0">
                <a:latin typeface="Times New Roman" pitchFamily="18" charset="0"/>
              </a:rPr>
              <a:t>аттестации  по образовательным программам основного общего образования в 2017 году</a:t>
            </a:r>
          </a:p>
          <a:p>
            <a:pPr algn="ctr" eaLnBrk="1" hangingPunct="1"/>
            <a:endParaRPr lang="ru-RU" altLang="ru-RU" sz="4000" b="1" dirty="0">
              <a:latin typeface="Times New Roman" pitchFamily="18" charset="0"/>
            </a:endParaRPr>
          </a:p>
          <a:p>
            <a:pPr algn="r" eaLnBrk="1" hangingPunct="1"/>
            <a:r>
              <a:rPr lang="ru-RU" altLang="ru-RU" sz="1400" b="1" dirty="0">
                <a:latin typeface="Times New Roman" pitchFamily="18" charset="0"/>
              </a:rPr>
              <a:t>Заместитель директора по УВР </a:t>
            </a:r>
          </a:p>
          <a:p>
            <a:pPr algn="r" eaLnBrk="1" hangingPunct="1"/>
            <a:r>
              <a:rPr lang="ru-RU" altLang="ru-RU" sz="1400" b="1" dirty="0">
                <a:latin typeface="Times New Roman" pitchFamily="18" charset="0"/>
              </a:rPr>
              <a:t>Широкова И.Л.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                                                                                                 </a:t>
            </a:r>
            <a:endParaRPr lang="ru-RU" altLang="ru-RU" sz="4000" b="1" dirty="0">
              <a:latin typeface="Times New Roman" pitchFamily="18" charset="0"/>
            </a:endParaRPr>
          </a:p>
          <a:p>
            <a:pPr algn="ctr" eaLnBrk="1" hangingPunct="1"/>
            <a:endParaRPr lang="ru-RU" altLang="ru-RU" sz="3600" b="1" dirty="0">
              <a:latin typeface="Times New Roman" pitchFamily="18" charset="0"/>
            </a:endParaRPr>
          </a:p>
          <a:p>
            <a:pPr algn="r" eaLnBrk="1" hangingPunct="1"/>
            <a:endParaRPr lang="ru-RU" altLang="ru-RU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 advTm="1000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r>
              <a:rPr lang="ru-RU" altLang="ru-RU" sz="2800" b="1" smtClean="0">
                <a:latin typeface="Times New Roman" pitchFamily="18" charset="0"/>
              </a:rPr>
              <a:t>Организация проведения ГИА-9 в 2017 году</a:t>
            </a:r>
            <a:endParaRPr lang="ru-RU" altLang="ru-RU" sz="280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r>
              <a:rPr lang="ru-RU" altLang="ru-RU" b="1" smtClean="0">
                <a:solidFill>
                  <a:srgbClr val="FF0000"/>
                </a:solidFill>
              </a:rPr>
              <a:t>Рособрнадзор</a:t>
            </a:r>
            <a:r>
              <a:rPr lang="ru-RU" altLang="ru-RU" b="1" smtClean="0"/>
              <a:t> (</a:t>
            </a:r>
            <a:r>
              <a:rPr lang="ru-RU" altLang="ru-RU" sz="2800" b="1" smtClean="0"/>
              <a:t>федеральный уровень)</a:t>
            </a:r>
            <a:r>
              <a:rPr lang="ru-RU" altLang="ru-RU" sz="2800" smtClean="0"/>
              <a:t>: </a:t>
            </a:r>
          </a:p>
          <a:p>
            <a:pPr>
              <a:buFontTx/>
              <a:buChar char="-"/>
            </a:pPr>
            <a:r>
              <a:rPr lang="ru-RU" altLang="ru-RU" sz="2800" b="1" i="1" smtClean="0"/>
              <a:t>устанавливает порядок разработки, использования и хранения КИМ;</a:t>
            </a:r>
          </a:p>
          <a:p>
            <a:pPr>
              <a:buFontTx/>
              <a:buChar char="-"/>
            </a:pPr>
            <a:r>
              <a:rPr lang="ru-RU" altLang="ru-RU" sz="2800" b="1" i="1" smtClean="0"/>
              <a:t>осуществляет методическое обеспечение: </a:t>
            </a:r>
            <a:r>
              <a:rPr lang="ru-RU" altLang="ru-RU" sz="2800" b="1" i="1" smtClean="0">
                <a:solidFill>
                  <a:srgbClr val="FF0000"/>
                </a:solidFill>
              </a:rPr>
              <a:t>рекомендации по минимальному количеству баллов </a:t>
            </a:r>
            <a:r>
              <a:rPr lang="ru-RU" altLang="ru-RU" sz="2800" b="1" i="1" smtClean="0"/>
              <a:t>в соответствии с ФГОС;</a:t>
            </a:r>
          </a:p>
          <a:p>
            <a:pPr>
              <a:buFontTx/>
              <a:buChar char="-"/>
            </a:pPr>
            <a:r>
              <a:rPr lang="ru-RU" altLang="ru-RU" sz="2800" b="1" i="1" smtClean="0">
                <a:solidFill>
                  <a:srgbClr val="FF0000"/>
                </a:solidFill>
              </a:rPr>
              <a:t>организует разработку КИМ </a:t>
            </a:r>
            <a:r>
              <a:rPr lang="ru-RU" altLang="ru-RU" sz="2800" b="1" i="1" smtClean="0"/>
              <a:t>, критериев оценивания, материалов для ГВЭ и обеспечение субъектов РФ;</a:t>
            </a:r>
          </a:p>
          <a:p>
            <a:pPr>
              <a:buFontTx/>
              <a:buChar char="-"/>
            </a:pPr>
            <a:r>
              <a:rPr lang="ru-RU" altLang="ru-RU" sz="2800" b="1" i="1" smtClean="0"/>
              <a:t>организует формирование и ведение ФИС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r>
              <a:rPr lang="ru-RU" altLang="ru-RU" sz="2800" b="1" smtClean="0">
                <a:latin typeface="Times New Roman" pitchFamily="18" charset="0"/>
              </a:rPr>
              <a:t>Организация проведения ГИА-9 в 2017 году</a:t>
            </a:r>
            <a:endParaRPr lang="ru-RU" altLang="ru-RU" sz="2800" smtClean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r>
              <a:rPr lang="ru-RU" altLang="ru-RU" b="1" smtClean="0">
                <a:solidFill>
                  <a:srgbClr val="FF0000"/>
                </a:solidFill>
              </a:rPr>
              <a:t>МОиПО СО </a:t>
            </a:r>
            <a:r>
              <a:rPr lang="ru-RU" altLang="ru-RU" smtClean="0"/>
              <a:t>(</a:t>
            </a:r>
            <a:r>
              <a:rPr lang="ru-RU" altLang="ru-RU" b="1" smtClean="0"/>
              <a:t>региональный уровень</a:t>
            </a:r>
            <a:r>
              <a:rPr lang="ru-RU" altLang="ru-RU" smtClean="0"/>
              <a:t>):</a:t>
            </a:r>
          </a:p>
          <a:p>
            <a:pPr>
              <a:buFontTx/>
              <a:buChar char="-"/>
            </a:pPr>
            <a:r>
              <a:rPr lang="ru-RU" altLang="ru-RU" sz="2800" b="1" i="1" smtClean="0"/>
              <a:t>создает  ГЭК, предметные и конфликтные комиссии,</a:t>
            </a:r>
          </a:p>
          <a:p>
            <a:pPr>
              <a:buFontTx/>
              <a:buChar char="-"/>
            </a:pPr>
            <a:r>
              <a:rPr lang="ru-RU" altLang="ru-RU" sz="2800" b="1" i="1" smtClean="0"/>
              <a:t>определяет ППЭ,составы руководителей и организаторов ППЭ, </a:t>
            </a:r>
            <a:r>
              <a:rPr lang="ru-RU" altLang="ru-RU" sz="2800" b="1" i="1" smtClean="0">
                <a:solidFill>
                  <a:srgbClr val="FF0000"/>
                </a:solidFill>
              </a:rPr>
              <a:t>уполномоченных представителей ГЭК</a:t>
            </a:r>
            <a:r>
              <a:rPr lang="ru-RU" altLang="ru-RU" sz="2800" b="1" i="1" smtClean="0"/>
              <a:t>, технических специалистов и т.д.,</a:t>
            </a:r>
          </a:p>
          <a:p>
            <a:pPr>
              <a:buFontTx/>
              <a:buChar char="-"/>
            </a:pPr>
            <a:r>
              <a:rPr lang="ru-RU" altLang="ru-RU" sz="2800" b="1" i="1" smtClean="0">
                <a:solidFill>
                  <a:srgbClr val="FF0000"/>
                </a:solidFill>
              </a:rPr>
              <a:t>Обеспечивает информационную безопасность</a:t>
            </a:r>
            <a:r>
              <a:rPr lang="ru-RU" altLang="ru-RU" sz="2800" b="1" i="1" smtClean="0"/>
              <a:t>,</a:t>
            </a:r>
          </a:p>
          <a:p>
            <a:pPr>
              <a:buFontTx/>
              <a:buChar char="-"/>
            </a:pPr>
            <a:r>
              <a:rPr lang="ru-RU" altLang="ru-RU" sz="2800" b="1" i="1" smtClean="0"/>
              <a:t>Организует формирование и ведение РИС.</a:t>
            </a:r>
          </a:p>
          <a:p>
            <a:pPr>
              <a:buFontTx/>
              <a:buChar char="-"/>
            </a:pPr>
            <a:endParaRPr lang="ru-RU" alt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r>
              <a:rPr lang="ru-RU" altLang="ru-RU" sz="2800" b="1" smtClean="0">
                <a:latin typeface="Times New Roman" pitchFamily="18" charset="0"/>
              </a:rPr>
              <a:t>Организация проведения ГИА-9 в 2017 году</a:t>
            </a:r>
            <a:endParaRPr lang="ru-RU" altLang="ru-RU" sz="2800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68875"/>
          </a:xfrm>
        </p:spPr>
        <p:txBody>
          <a:bodyPr/>
          <a:lstStyle/>
          <a:p>
            <a:r>
              <a:rPr lang="ru-RU" altLang="ru-RU" b="1" smtClean="0">
                <a:solidFill>
                  <a:srgbClr val="FF0000"/>
                </a:solidFill>
              </a:rPr>
              <a:t>МОиПО СО </a:t>
            </a:r>
            <a:r>
              <a:rPr lang="ru-RU" altLang="ru-RU" smtClean="0"/>
              <a:t>(</a:t>
            </a:r>
            <a:r>
              <a:rPr lang="ru-RU" altLang="ru-RU" b="1" smtClean="0"/>
              <a:t>региональный уровень</a:t>
            </a:r>
            <a:r>
              <a:rPr lang="ru-RU" altLang="ru-RU" smtClean="0"/>
              <a:t>):</a:t>
            </a:r>
          </a:p>
          <a:p>
            <a:pPr>
              <a:buFontTx/>
              <a:buChar char="-"/>
            </a:pPr>
            <a:r>
              <a:rPr lang="ru-RU" altLang="ru-RU" sz="2800" b="1" i="1" smtClean="0"/>
              <a:t>обеспечивает проверку экзаменационных работ,</a:t>
            </a:r>
          </a:p>
          <a:p>
            <a:pPr>
              <a:buFontTx/>
              <a:buChar char="-"/>
            </a:pPr>
            <a:r>
              <a:rPr lang="ru-RU" altLang="ru-RU" sz="2800" b="1" i="1" smtClean="0"/>
              <a:t>определяет минимальное количество баллов,</a:t>
            </a:r>
          </a:p>
          <a:p>
            <a:pPr>
              <a:buFontTx/>
              <a:buChar char="-"/>
            </a:pPr>
            <a:r>
              <a:rPr lang="ru-RU" altLang="ru-RU" sz="2800" b="1" i="1" smtClean="0"/>
              <a:t>обеспечивает ознакомление с результами ГИА </a:t>
            </a:r>
            <a:r>
              <a:rPr lang="ru-RU" altLang="ru-RU" sz="2800" b="1" i="1" smtClean="0">
                <a:solidFill>
                  <a:srgbClr val="C00000"/>
                </a:solidFill>
              </a:rPr>
              <a:t>(проверка 10 дней и 3 рабочих дня со дня утверждения ГЭК),</a:t>
            </a:r>
          </a:p>
          <a:p>
            <a:pPr>
              <a:buFontTx/>
              <a:buChar char="-"/>
            </a:pPr>
            <a:r>
              <a:rPr lang="ru-RU" altLang="ru-RU" sz="2800" b="1" i="1" smtClean="0"/>
              <a:t>обеспечивает аккредитацию граждан в качестве общественных наблюдателей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/>
          <a:lstStyle/>
          <a:p>
            <a:r>
              <a:rPr lang="ru-RU" altLang="ru-RU" sz="2800" b="1" smtClean="0">
                <a:latin typeface="Times New Roman" pitchFamily="18" charset="0"/>
              </a:rPr>
              <a:t>Организация проведения ГИА-9 в 2017 году</a:t>
            </a:r>
            <a:endParaRPr lang="ru-RU" alt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18488" cy="5805487"/>
          </a:xfrm>
        </p:spPr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</a:rPr>
              <a:t>Образовательные организации: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   -</a:t>
            </a:r>
            <a:r>
              <a:rPr lang="ru-RU" altLang="ru-RU" b="1" i="1" smtClean="0"/>
              <a:t>информируют обучающихся и их родителей</a:t>
            </a:r>
            <a:r>
              <a:rPr lang="ru-RU" altLang="ru-RU" smtClean="0"/>
              <a:t> </a:t>
            </a:r>
            <a:r>
              <a:rPr lang="ru-RU" altLang="ru-RU" sz="3000" b="1" i="1" smtClean="0">
                <a:solidFill>
                  <a:srgbClr val="990000"/>
                </a:solidFill>
              </a:rPr>
              <a:t>о сроках, местах, порядке подачи заявлений, о порядке проведения  ГИА, об основаниях для удаления с экзамена,  изменения и аннулирования результатов, о ведении в ППЭ видеозаписи, о порядке подачи апелляций, о времени и месте ознакомления с результатами ГИА;</a:t>
            </a:r>
          </a:p>
          <a:p>
            <a:pPr>
              <a:buFont typeface="Wingdings" pitchFamily="2" charset="2"/>
              <a:buNone/>
            </a:pPr>
            <a:r>
              <a:rPr lang="ru-RU" altLang="ru-RU" sz="3000" b="1" i="1" smtClean="0">
                <a:solidFill>
                  <a:srgbClr val="990000"/>
                </a:solidFill>
              </a:rPr>
              <a:t>   - </a:t>
            </a:r>
            <a:r>
              <a:rPr lang="ru-RU" altLang="ru-RU" b="1" i="1" smtClean="0"/>
              <a:t>разрабатывают</a:t>
            </a:r>
            <a:r>
              <a:rPr lang="ru-RU" altLang="ru-RU" sz="3000" b="1" i="1" smtClean="0">
                <a:solidFill>
                  <a:srgbClr val="990000"/>
                </a:solidFill>
              </a:rPr>
              <a:t> план подготовки к ГИА</a:t>
            </a:r>
            <a:r>
              <a:rPr lang="ru-RU" altLang="ru-RU" sz="300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r>
              <a:rPr lang="ru-RU" altLang="ru-RU" sz="2800" b="1" smtClean="0">
                <a:latin typeface="Times New Roman" pitchFamily="18" charset="0"/>
              </a:rPr>
              <a:t>Организация проведения ГИА-9 в 2017 году</a:t>
            </a:r>
            <a:endParaRPr lang="ru-RU" altLang="ru-RU" sz="2800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70425"/>
          </a:xfrm>
        </p:spPr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</a:rPr>
              <a:t>Образовательные организации:</a:t>
            </a:r>
          </a:p>
          <a:p>
            <a:pPr>
              <a:buFontTx/>
              <a:buChar char="-"/>
            </a:pPr>
            <a:r>
              <a:rPr lang="ru-RU" altLang="ru-RU" b="1" i="1" smtClean="0"/>
              <a:t>направляют работников для работы в качестве </a:t>
            </a:r>
            <a:r>
              <a:rPr lang="ru-RU" altLang="ru-RU" b="1" i="1" smtClean="0">
                <a:solidFill>
                  <a:srgbClr val="C00000"/>
                </a:solidFill>
              </a:rPr>
              <a:t>руководителей и организаторов ППЭ, членов предметных комиссий, технических специалистов, специалистов по ведению инструктажа, ассистентов;</a:t>
            </a:r>
          </a:p>
          <a:p>
            <a:pPr>
              <a:buFontTx/>
              <a:buChar char="-"/>
            </a:pPr>
            <a:r>
              <a:rPr lang="ru-RU" altLang="ru-RU" b="1" i="1" smtClean="0"/>
              <a:t>вносят сведения в ФИС и РИС.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r>
              <a:rPr lang="ru-RU" altLang="ru-RU" sz="2800" b="1" smtClean="0">
                <a:latin typeface="Times New Roman" pitchFamily="18" charset="0"/>
              </a:rPr>
              <a:t>Организация проведения ГИА-9 в 2017 году</a:t>
            </a:r>
            <a:br>
              <a:rPr lang="ru-RU" altLang="ru-RU" sz="2800" b="1" smtClean="0">
                <a:latin typeface="Times New Roman" pitchFamily="18" charset="0"/>
              </a:rPr>
            </a:br>
            <a:endParaRPr lang="ru-RU" altLang="ru-RU" sz="2800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428625" y="1143000"/>
            <a:ext cx="8401050" cy="540067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Досрочный этап (</a:t>
            </a:r>
            <a:r>
              <a:rPr lang="ru-RU" altLang="ru-RU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не ранее 20 апреля) </a:t>
            </a:r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- документы!;</a:t>
            </a:r>
            <a:endParaRPr lang="ru-RU" altLang="ru-RU" sz="2400" b="1" u="sng" smtClean="0">
              <a:solidFill>
                <a:srgbClr val="08080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Основной этап (</a:t>
            </a:r>
            <a:r>
              <a:rPr lang="ru-RU" altLang="ru-RU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не ранее 25 мая</a:t>
            </a:r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/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Дополнительный период (июльские сроки);</a:t>
            </a:r>
          </a:p>
          <a:p>
            <a:pPr eaLnBrk="1" hangingPunct="1"/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Дополнительный период (сентябрьские сроки);</a:t>
            </a:r>
          </a:p>
          <a:p>
            <a:pPr eaLnBrk="1" hangingPunct="1"/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Перерыв между обязательными экзаменами </a:t>
            </a:r>
            <a:r>
              <a:rPr lang="ru-RU" altLang="ru-RU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не менее 2-х дней</a:t>
            </a:r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/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(ОВЗ, </a:t>
            </a:r>
          </a:p>
          <a:p>
            <a:pPr eaLnBrk="1" hangingPunct="1"/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Для обучающихся с ОВЗ, детей-инвалидов, обучающихся на дому, в санаторно-курортных ОО…).:</a:t>
            </a:r>
          </a:p>
          <a:p>
            <a:pPr lvl="1" eaLnBrk="1" hangingPunct="1"/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Увеличение времени экзамена </a:t>
            </a:r>
            <a:r>
              <a:rPr lang="ru-RU" altLang="ru-RU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на 1,5 часа</a:t>
            </a:r>
          </a:p>
          <a:p>
            <a:pPr lvl="1" eaLnBrk="1" hangingPunct="1"/>
            <a:r>
              <a:rPr lang="ru-RU" altLang="ru-RU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Сокращение экзаменов (по желанию) до двух обязательных по русскому языку и математике </a:t>
            </a:r>
            <a:r>
              <a:rPr lang="ru-RU" altLang="ru-RU" sz="2400" b="1" smtClean="0">
                <a:solidFill>
                  <a:srgbClr val="08080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/>
          <a:lstStyle/>
          <a:p>
            <a:pPr algn="ctr"/>
            <a:r>
              <a:rPr lang="ru-RU" altLang="ru-RU" sz="3200" b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Продолжительность экзаменов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математика, русский язык, литература - </a:t>
            </a:r>
            <a:r>
              <a:rPr lang="ru-RU" sz="2400" b="1" smtClean="0"/>
              <a:t>3 часа 55 минут</a:t>
            </a:r>
            <a:r>
              <a:rPr lang="ru-RU" sz="2400" smtClean="0"/>
              <a:t>; 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физика, обществознание, история, биология - </a:t>
            </a:r>
            <a:r>
              <a:rPr lang="ru-RU" sz="2400" b="1" smtClean="0"/>
              <a:t>3 часа</a:t>
            </a:r>
            <a:r>
              <a:rPr lang="ru-RU" sz="2400" smtClean="0"/>
              <a:t>;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география, химия, иностранные языки - 2 часа;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информатика и ИКТ - 2 часа 30 минут; 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иностранные языки (раздел "Говорение") - </a:t>
            </a:r>
            <a:r>
              <a:rPr lang="ru-RU" sz="2400" b="1" smtClean="0"/>
              <a:t>15 минут</a:t>
            </a:r>
            <a:endParaRPr lang="ru-RU" altLang="ru-RU" sz="240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/>
          <a:lstStyle/>
          <a:p>
            <a:pPr algn="ctr"/>
            <a:r>
              <a:rPr lang="ru-RU" altLang="ru-RU" sz="3200" b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Разрешено: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- </a:t>
            </a:r>
            <a:r>
              <a:rPr lang="ru-RU" sz="2400" smtClean="0">
                <a:hlinkClick r:id="rId2"/>
              </a:rPr>
              <a:t>русский язык</a:t>
            </a:r>
            <a:r>
              <a:rPr lang="ru-RU" sz="2400" smtClean="0"/>
              <a:t> - орфографический словарь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- </a:t>
            </a:r>
            <a:r>
              <a:rPr lang="ru-RU" sz="2400" smtClean="0">
                <a:hlinkClick r:id="rId3"/>
              </a:rPr>
              <a:t>математика (алгебра)</a:t>
            </a:r>
            <a:r>
              <a:rPr lang="ru-RU" sz="2400" smtClean="0"/>
              <a:t> - справочные материалы. Калькуляторы на экзамене не используются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- </a:t>
            </a:r>
            <a:r>
              <a:rPr lang="ru-RU" sz="2400" smtClean="0">
                <a:hlinkClick r:id="rId4"/>
              </a:rPr>
              <a:t>физика</a:t>
            </a:r>
            <a:r>
              <a:rPr lang="ru-RU" sz="2400" smtClean="0"/>
              <a:t> - непрограммируемый калькулятор (на каждого ученика) и экспериментальное оборудование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- </a:t>
            </a:r>
            <a:r>
              <a:rPr lang="ru-RU" sz="2400" smtClean="0">
                <a:hlinkClick r:id="rId5"/>
              </a:rPr>
              <a:t>химия</a:t>
            </a:r>
            <a:r>
              <a:rPr lang="ru-RU" sz="2400" smtClean="0"/>
              <a:t> - периодическая система химических элементов Д.И. Менделеева; таблица растворимости солей, кислот и оснований в воде; электрохимический ряд напряжений металлов; непрограммируемый калькулятор</a:t>
            </a:r>
            <a:endParaRPr lang="ru-RU" altLang="ru-RU" sz="240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/>
          <a:lstStyle/>
          <a:p>
            <a:pPr algn="ctr"/>
            <a:r>
              <a:rPr lang="ru-RU" altLang="ru-RU" sz="3200" b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Разрешено: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0" y="1125538"/>
            <a:ext cx="8401050" cy="5399087"/>
          </a:xfrm>
        </p:spPr>
        <p:txBody>
          <a:bodyPr/>
          <a:lstStyle/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- </a:t>
            </a:r>
            <a:r>
              <a:rPr lang="ru-RU" sz="2400" smtClean="0">
                <a:hlinkClick r:id="rId2"/>
              </a:rPr>
              <a:t>география</a:t>
            </a:r>
            <a:r>
              <a:rPr lang="ru-RU" sz="2400" smtClean="0"/>
              <a:t> - линейка, непрограммируемый калькулятор и географические атласы для 7, 8 и 9-х классов (любого издательства)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- </a:t>
            </a:r>
            <a:r>
              <a:rPr lang="ru-RU" sz="2400" smtClean="0">
                <a:hlinkClick r:id="rId3"/>
              </a:rPr>
              <a:t>литература</a:t>
            </a:r>
            <a:r>
              <a:rPr lang="ru-RU" sz="2400" smtClean="0"/>
              <a:t> - полные тексты художественных произведений и сборники лирики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- </a:t>
            </a:r>
            <a:r>
              <a:rPr lang="ru-RU" sz="2400" smtClean="0">
                <a:hlinkClick r:id="rId4"/>
              </a:rPr>
              <a:t>информатика</a:t>
            </a:r>
            <a:r>
              <a:rPr lang="ru-RU" sz="2400" smtClean="0"/>
              <a:t> - для 3-й части — компьютер со знакомым ученику программным обеспечением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sz="2400" smtClean="0"/>
              <a:t>- </a:t>
            </a:r>
            <a:r>
              <a:rPr lang="ru-RU" sz="2400" smtClean="0">
                <a:hlinkClick r:id="rId5"/>
              </a:rPr>
              <a:t>английский</a:t>
            </a:r>
            <a:r>
              <a:rPr lang="ru-RU" sz="2400" smtClean="0"/>
              <a:t> / </a:t>
            </a:r>
            <a:r>
              <a:rPr lang="ru-RU" sz="2400" smtClean="0">
                <a:hlinkClick r:id="rId6"/>
              </a:rPr>
              <a:t>немецкий</a:t>
            </a:r>
            <a:r>
              <a:rPr lang="ru-RU" sz="2400" smtClean="0"/>
              <a:t> </a:t>
            </a:r>
            <a:r>
              <a:rPr lang="ru-RU" sz="2400" smtClean="0">
                <a:hlinkClick r:id="rId7"/>
              </a:rPr>
              <a:t>язык</a:t>
            </a:r>
            <a:r>
              <a:rPr lang="ru-RU" sz="2400" smtClean="0"/>
              <a:t> - звуковоспроизводящая и звукозаписывающая аппаратура для аудирования и записи ответа на устный вопрос.</a:t>
            </a:r>
            <a:endParaRPr lang="ru-RU" altLang="ru-RU" sz="240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/>
          <a:lstStyle/>
          <a:p>
            <a:pPr algn="ctr"/>
            <a:r>
              <a:rPr lang="ru-RU" altLang="ru-RU" sz="3200" b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Нарушения и санкции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marL="361950" algn="ctr">
              <a:lnSpc>
                <a:spcPct val="120000"/>
              </a:lnSpc>
              <a:spcAft>
                <a:spcPts val="1200"/>
              </a:spcAft>
            </a:pPr>
            <a:r>
              <a:rPr lang="ru-RU" altLang="ru-RU" sz="2800" b="1" u="sng" smtClean="0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ЗАПРЕТ</a:t>
            </a:r>
            <a:r>
              <a:rPr lang="ru-RU" altLang="ru-RU" sz="2800" b="1" u="sng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ы для всех присутствующих на ППЭ: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altLang="ru-RU" sz="2400" b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наличие средств связи, электронно-вычислительной техники, фото, аудио и видеоаппаратуры, справочных материалов, письменных заметок и иных средств хранения и передачи информации;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altLang="ru-RU" sz="2400" b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вынос из аудиторий и ППЭ экзаменационных материалов на бумажном или электронном носителях, их фотографирование;</a:t>
            </a:r>
          </a:p>
          <a:p>
            <a:pPr marL="361950">
              <a:lnSpc>
                <a:spcPct val="120000"/>
              </a:lnSpc>
              <a:spcAft>
                <a:spcPts val="1200"/>
              </a:spcAft>
            </a:pPr>
            <a:r>
              <a:rPr lang="ru-RU" altLang="ru-RU" sz="2400" b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оказание содействия участникам ГИА, в том числе передача им указанных выше средств и материалов </a:t>
            </a:r>
            <a:endParaRPr lang="ru-RU" altLang="ru-RU" sz="240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18487" cy="1152525"/>
          </a:xfrm>
        </p:spPr>
        <p:txBody>
          <a:bodyPr/>
          <a:lstStyle/>
          <a:p>
            <a:pPr algn="ctr"/>
            <a:r>
              <a:rPr lang="ru-RU" altLang="ru-RU" sz="2800" b="1" i="1" smtClean="0">
                <a:solidFill>
                  <a:srgbClr val="C00000"/>
                </a:solidFill>
              </a:rPr>
              <a:t>Нормативно – правовая база ГИА - 9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8313" y="1557338"/>
            <a:ext cx="8351837" cy="394335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altLang="ru-RU" sz="2400" b="1" smtClean="0">
                <a:latin typeface="Times New Roman" pitchFamily="18" charset="0"/>
              </a:rPr>
              <a:t>Федеральный закон  N 273-ФЗ «Об образовании в Российской Федерации» </a:t>
            </a:r>
            <a:r>
              <a:rPr lang="ru-RU" altLang="ru-RU" sz="2400" b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от 29.12.2012  (</a:t>
            </a:r>
            <a:r>
              <a:rPr lang="ru-RU" altLang="ru-RU" sz="2400" b="1" u="sng" smtClean="0">
                <a:latin typeface="Times New Roman" pitchFamily="18" charset="0"/>
              </a:rPr>
              <a:t>Статья 59</a:t>
            </a:r>
            <a:r>
              <a:rPr lang="ru-RU" altLang="ru-RU" sz="2400" b="1" smtClean="0">
                <a:latin typeface="Times New Roman" pitchFamily="18" charset="0"/>
              </a:rPr>
              <a:t>. Итоговая аттестация);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2400" b="1" smtClean="0">
                <a:latin typeface="Times New Roman" pitchFamily="18" charset="0"/>
              </a:rPr>
              <a:t>Порядок проведения ГИА по образовательным программам основного общего образования, утвержденный приказом Минобрнауки России 25.12.2013 №1394;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2400" b="1" smtClean="0">
                <a:latin typeface="Times New Roman" pitchFamily="18" charset="0"/>
              </a:rPr>
              <a:t>Изменения к Порядку проведения ГИА по ООП ООО, утверждены приказами Минобрнауки России от 16.01.2015 № 10, от 07.07.2015 № 692, от 24.03.2016 № 305</a:t>
            </a:r>
            <a:br>
              <a:rPr lang="ru-RU" altLang="ru-RU" sz="2400" b="1" smtClean="0">
                <a:latin typeface="Times New Roman" pitchFamily="18" charset="0"/>
              </a:rPr>
            </a:br>
            <a:endParaRPr lang="ru-RU" altLang="ru-RU" sz="2400" b="1" smtClean="0">
              <a:latin typeface="Times New Roman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одзаголовок 4"/>
          <p:cNvSpPr txBox="1">
            <a:spLocks/>
          </p:cNvSpPr>
          <p:nvPr/>
        </p:nvSpPr>
        <p:spPr bwMode="auto">
          <a:xfrm>
            <a:off x="827088" y="333375"/>
            <a:ext cx="6985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2200" b="1">
                <a:latin typeface="Verdana" pitchFamily="34" charset="0"/>
              </a:rPr>
              <a:t>Удаления, аннулирования и пересдачи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7838" y="1052513"/>
            <a:ext cx="4176712" cy="72072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500" b="1" dirty="0">
                <a:solidFill>
                  <a:schemeClr val="bg2"/>
                </a:solidFill>
                <a:latin typeface="Verdana" pitchFamily="34" charset="0"/>
              </a:rPr>
              <a:t>Удаление уполномоченным </a:t>
            </a:r>
          </a:p>
          <a:p>
            <a:pPr algn="ctr" eaLnBrk="1" hangingPunct="1">
              <a:defRPr/>
            </a:pPr>
            <a:r>
              <a:rPr lang="ru-RU" sz="1500" b="1" dirty="0">
                <a:solidFill>
                  <a:schemeClr val="bg2"/>
                </a:solidFill>
                <a:latin typeface="Verdana" pitchFamily="34" charset="0"/>
              </a:rPr>
              <a:t>представителем ГЭК </a:t>
            </a:r>
          </a:p>
          <a:p>
            <a:pPr algn="ctr" eaLnBrk="1" hangingPunct="1">
              <a:defRPr/>
            </a:pPr>
            <a:r>
              <a:rPr lang="ru-RU" sz="1500" b="1" dirty="0">
                <a:solidFill>
                  <a:schemeClr val="bg2"/>
                </a:solidFill>
                <a:latin typeface="Verdana" pitchFamily="34" charset="0"/>
              </a:rPr>
              <a:t>за нарушение Порядка ГИА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8313" y="2882900"/>
            <a:ext cx="4157662" cy="87788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500" b="1" dirty="0">
                <a:solidFill>
                  <a:schemeClr val="bg2"/>
                </a:solidFill>
                <a:latin typeface="Verdana" pitchFamily="34" charset="0"/>
              </a:rPr>
              <a:t>Аннулирование при нарушении организатором или иным лицом </a:t>
            </a:r>
          </a:p>
          <a:p>
            <a:pPr algn="ctr" eaLnBrk="1" hangingPunct="1">
              <a:defRPr/>
            </a:pPr>
            <a:r>
              <a:rPr lang="ru-RU" sz="1500" b="1" dirty="0">
                <a:solidFill>
                  <a:schemeClr val="bg2"/>
                </a:solidFill>
                <a:latin typeface="Verdana" pitchFamily="34" charset="0"/>
              </a:rPr>
              <a:t>(в </a:t>
            </a:r>
            <a:r>
              <a:rPr lang="ru-RU" sz="1500" b="1" dirty="0" err="1">
                <a:solidFill>
                  <a:schemeClr val="bg2"/>
                </a:solidFill>
                <a:latin typeface="Verdana" pitchFamily="34" charset="0"/>
              </a:rPr>
              <a:t>т.ч</a:t>
            </a:r>
            <a:r>
              <a:rPr lang="ru-RU" sz="1500" b="1" dirty="0">
                <a:solidFill>
                  <a:schemeClr val="bg2"/>
                </a:solidFill>
                <a:latin typeface="Verdana" pitchFamily="34" charset="0"/>
              </a:rPr>
              <a:t>. неустановленным)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8313" y="1916113"/>
            <a:ext cx="4157662" cy="966787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500" b="1" dirty="0">
                <a:solidFill>
                  <a:schemeClr val="bg2"/>
                </a:solidFill>
                <a:latin typeface="Verdana" pitchFamily="34" charset="0"/>
              </a:rPr>
              <a:t>Аннулирование результатов </a:t>
            </a:r>
          </a:p>
          <a:p>
            <a:pPr algn="ctr" eaLnBrk="1" hangingPunct="1">
              <a:defRPr/>
            </a:pPr>
            <a:r>
              <a:rPr lang="ru-RU" sz="1500" b="1" dirty="0">
                <a:solidFill>
                  <a:schemeClr val="bg2"/>
                </a:solidFill>
                <a:latin typeface="Verdana" pitchFamily="34" charset="0"/>
              </a:rPr>
              <a:t>за нарушение Порядка ГИА </a:t>
            </a:r>
          </a:p>
          <a:p>
            <a:pPr algn="ctr" eaLnBrk="1" hangingPunct="1">
              <a:defRPr/>
            </a:pPr>
            <a:r>
              <a:rPr lang="ru-RU" sz="1500" b="1" dirty="0">
                <a:solidFill>
                  <a:schemeClr val="bg2"/>
                </a:solidFill>
                <a:latin typeface="Verdana" pitchFamily="34" charset="0"/>
              </a:rPr>
              <a:t>(в </a:t>
            </a:r>
            <a:r>
              <a:rPr lang="ru-RU" sz="1500" b="1" dirty="0" err="1">
                <a:solidFill>
                  <a:schemeClr val="bg2"/>
                </a:solidFill>
                <a:latin typeface="Verdana" pitchFamily="34" charset="0"/>
              </a:rPr>
              <a:t>т.ч</a:t>
            </a:r>
            <a:r>
              <a:rPr lang="ru-RU" sz="1500" b="1" dirty="0">
                <a:solidFill>
                  <a:schemeClr val="bg2"/>
                </a:solidFill>
                <a:latin typeface="Verdana" pitchFamily="34" charset="0"/>
              </a:rPr>
              <a:t>. выявленное при перепроверке)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651500" y="1052513"/>
            <a:ext cx="1943100" cy="22685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" name="Нашивка 2"/>
          <p:cNvSpPr/>
          <p:nvPr/>
        </p:nvSpPr>
        <p:spPr>
          <a:xfrm>
            <a:off x="4894263" y="1270000"/>
            <a:ext cx="431800" cy="3240088"/>
          </a:xfrm>
          <a:prstGeom prst="chevron">
            <a:avLst/>
          </a:pr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0070C0"/>
              </a:solidFill>
            </a:endParaRPr>
          </a:p>
        </p:txBody>
      </p:sp>
      <p:sp>
        <p:nvSpPr>
          <p:cNvPr id="24586" name="TextBox 5"/>
          <p:cNvSpPr txBox="1">
            <a:spLocks noChangeArrowheads="1"/>
          </p:cNvSpPr>
          <p:nvPr/>
        </p:nvSpPr>
        <p:spPr bwMode="auto">
          <a:xfrm>
            <a:off x="5648325" y="1270000"/>
            <a:ext cx="1944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b="1">
                <a:latin typeface="Verdana" pitchFamily="34" charset="0"/>
              </a:rPr>
              <a:t>Без права пересдачи в текущем году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48325" y="3752850"/>
            <a:ext cx="1944688" cy="7572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8" name="TextBox 16"/>
          <p:cNvSpPr txBox="1">
            <a:spLocks noChangeArrowheads="1"/>
          </p:cNvSpPr>
          <p:nvPr/>
        </p:nvSpPr>
        <p:spPr bwMode="auto">
          <a:xfrm>
            <a:off x="5724525" y="3752850"/>
            <a:ext cx="1943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b="1">
                <a:latin typeface="Verdana" pitchFamily="34" charset="0"/>
              </a:rPr>
              <a:t>С правом пересдачи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8313" y="5084763"/>
            <a:ext cx="7126287" cy="72072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Verdana" pitchFamily="34" charset="0"/>
              </a:rPr>
              <a:t>Все решения об утверждении, изменении или аннулировании результатов ОГЭ принимает</a:t>
            </a:r>
            <a:r>
              <a:rPr lang="ru-RU" sz="1500" b="1" dirty="0">
                <a:solidFill>
                  <a:srgbClr val="BF9900"/>
                </a:solidFill>
                <a:latin typeface="Verdana" pitchFamily="34" charset="0"/>
              </a:rPr>
              <a:t> </a:t>
            </a:r>
            <a:r>
              <a:rPr lang="ru-RU" sz="1500" b="1" dirty="0">
                <a:solidFill>
                  <a:srgbClr val="CC0000"/>
                </a:solidFill>
                <a:latin typeface="Verdana" pitchFamily="34" charset="0"/>
              </a:rPr>
              <a:t>председатель ГЭК единолично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7838" y="5087938"/>
            <a:ext cx="7126287" cy="7175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7838" y="3927475"/>
            <a:ext cx="4159250" cy="108585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500" b="1" dirty="0">
                <a:solidFill>
                  <a:schemeClr val="bg2"/>
                </a:solidFill>
                <a:latin typeface="Verdana" pitchFamily="34" charset="0"/>
              </a:rPr>
              <a:t>В случае остановки экзамена уполномоченным представителем ГЭК (по согласованию с председателем ГЭК) в отдельных аудиториях или во всем ППЭ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24586" grpId="0"/>
      <p:bldP spid="24588" grpId="0"/>
      <p:bldP spid="18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одзаголовок 4"/>
          <p:cNvSpPr txBox="1">
            <a:spLocks/>
          </p:cNvSpPr>
          <p:nvPr/>
        </p:nvSpPr>
        <p:spPr bwMode="auto">
          <a:xfrm>
            <a:off x="1143000" y="500063"/>
            <a:ext cx="6400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2200" b="1">
                <a:solidFill>
                  <a:srgbClr val="C00000"/>
                </a:solidFill>
                <a:latin typeface="Verdana" pitchFamily="34" charset="0"/>
              </a:rPr>
              <a:t>Допуск в ППЭ</a:t>
            </a:r>
          </a:p>
        </p:txBody>
      </p:sp>
      <p:sp>
        <p:nvSpPr>
          <p:cNvPr id="23555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2A062A6-0491-4EEE-B0FD-3A766E8F6F90}" type="slidenum">
              <a:rPr lang="ru-RU" altLang="ru-RU" smtClean="0">
                <a:latin typeface="Arial" pitchFamily="34" charset="0"/>
              </a:rPr>
              <a:pPr algn="l"/>
              <a:t>21</a:t>
            </a:fld>
            <a:endParaRPr lang="ru-RU" altLang="ru-RU" smtClean="0"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75" y="1357313"/>
            <a:ext cx="7848600" cy="2662237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eaLnBrk="1" hangingPunct="1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Verdana" pitchFamily="34" charset="0"/>
              </a:rPr>
              <a:t>Всех лиц осуществляется только при наличии документов, удостоверяющих их личность и подтверждающих полномочия;</a:t>
            </a:r>
          </a:p>
          <a:p>
            <a:pPr marL="285750" indent="-285750" eaLnBrk="1" hangingPunct="1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Verdana" pitchFamily="34" charset="0"/>
              </a:rPr>
              <a:t>Обучающихся  -при наличии паспорта или свидетельства о рождении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/>
            <a:r>
              <a:rPr lang="ru-RU" altLang="ru-RU" sz="2400" b="1" i="1" smtClean="0">
                <a:solidFill>
                  <a:schemeClr val="bg2"/>
                </a:solidFill>
              </a:rPr>
              <a:t>Проверка экзаменационных работ и их оценивание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lvl="1" algn="just">
              <a:buFont typeface="Wingdings" pitchFamily="2" charset="2"/>
              <a:buChar char="Ø"/>
            </a:pPr>
            <a:r>
              <a:rPr lang="ru-RU" altLang="ru-RU" smtClean="0"/>
              <a:t>проверяются 2-мя экспертами. Независимо друг от друга эксперты выставляют баллы за каждый ответ на задание экзаменационной работы, вносят их в протокол, передают в РЦОИ для дальнейшей обработки. В случае существенного расхождения в баллах назначается 3-я проверка. Баллы, выставленные третьим экспертом, являются окончательными.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algn="ctr"/>
            <a:r>
              <a:rPr lang="ru-RU" altLang="ru-RU" sz="2400" b="1" i="1" smtClean="0">
                <a:solidFill>
                  <a:schemeClr val="bg2"/>
                </a:solidFill>
              </a:rPr>
              <a:t>Утверждение 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032250"/>
          </a:xfrm>
        </p:spPr>
        <p:txBody>
          <a:bodyPr/>
          <a:lstStyle/>
          <a:p>
            <a:pPr lvl="1" algn="just">
              <a:buFont typeface="Wingdings" pitchFamily="2" charset="2"/>
              <a:buChar char="Ø"/>
              <a:defRPr/>
            </a:pPr>
            <a:r>
              <a:rPr lang="ru-RU" altLang="ru-RU" dirty="0"/>
              <a:t>о</a:t>
            </a:r>
            <a:r>
              <a:rPr lang="ru-RU" altLang="ru-RU" dirty="0" smtClean="0"/>
              <a:t>бработка и проверка  экзаменационных работ занимает не более 10 рабочих дней;</a:t>
            </a:r>
          </a:p>
          <a:p>
            <a:pPr marL="457200" lvl="1" indent="0" algn="just">
              <a:buFont typeface="Wingdings" pitchFamily="2" charset="2"/>
              <a:buNone/>
              <a:defRPr/>
            </a:pPr>
            <a:endParaRPr lang="ru-RU" altLang="ru-RU" dirty="0" smtClean="0"/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altLang="ru-RU" dirty="0"/>
              <a:t> </a:t>
            </a:r>
            <a:r>
              <a:rPr lang="ru-RU" altLang="ru-RU" dirty="0" smtClean="0"/>
              <a:t>полученные результаты в первичных баллах (сумма баллов за правильно выполненные задания экзаменационной работы) РЦОИ переводит в пятибалльную систему оценивания.</a:t>
            </a:r>
          </a:p>
          <a:p>
            <a:pPr lvl="1" algn="just">
              <a:buFont typeface="Wingdings" pitchFamily="2" charset="2"/>
              <a:buChar char="Ø"/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algn="ctr"/>
            <a:r>
              <a:rPr lang="ru-RU" altLang="ru-RU" sz="3600" b="1" i="1" smtClean="0">
                <a:solidFill>
                  <a:schemeClr val="bg2"/>
                </a:solidFill>
              </a:rPr>
              <a:t>Апелляция 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38163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принимаются и рассматриваются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 нарушении установленного порядка проведения ГИА по учебному предмету;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 несогласии с выставленными баллами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принимаются и не рассматриваются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по вопросам содержания и структуры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экзаменационных материалов;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по вопросам, связанным с нарушением обучающимся требований Порядка;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неправильным оформлением работ.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algn="ctr"/>
            <a:r>
              <a:rPr lang="ru-RU" altLang="ru-RU" sz="3600" b="1" i="1" smtClean="0">
                <a:solidFill>
                  <a:schemeClr val="bg2"/>
                </a:solidFill>
              </a:rPr>
              <a:t>Апелляция 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53292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о несогласии с выставленными баллами подается </a:t>
            </a:r>
            <a:r>
              <a:rPr lang="ru-RU" altLang="ru-RU" b="1" u="sng" smtClean="0">
                <a:latin typeface="Times New Roman" pitchFamily="18" charset="0"/>
                <a:cs typeface="Times New Roman" pitchFamily="18" charset="0"/>
              </a:rPr>
              <a:t>в течение двух рабочих дней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со дня объявления результатов ГИА по соответствующему учебному предмету.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Рассматривается в течение четырех рабочих дней с момента ее поступления в конфликтную комиссию.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Конфликтная комиссия выносит решение: отклонить или удовлетворить апелляцию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altLang="ru-RU" b="1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ru-RU" altLang="ru-RU" sz="3200" b="1" smtClean="0"/>
              <a:t>Повторно к сдаче ГИА допускаются: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448175"/>
          </a:xfrm>
        </p:spPr>
        <p:txBody>
          <a:bodyPr/>
          <a:lstStyle/>
          <a:p>
            <a:r>
              <a:rPr lang="ru-RU" altLang="ru-RU" sz="2400" b="1" i="1" smtClean="0">
                <a:latin typeface="30"/>
              </a:rPr>
              <a:t>Получившие на ГИА </a:t>
            </a:r>
            <a:r>
              <a:rPr lang="ru-RU" altLang="ru-RU" sz="2400" b="1" i="1" smtClean="0">
                <a:solidFill>
                  <a:srgbClr val="990000"/>
                </a:solidFill>
                <a:latin typeface="30"/>
              </a:rPr>
              <a:t> </a:t>
            </a:r>
            <a:r>
              <a:rPr lang="ru-RU" altLang="ru-RU" sz="2400" b="1" i="1" smtClean="0">
                <a:solidFill>
                  <a:srgbClr val="990000"/>
                </a:solidFill>
              </a:rPr>
              <a:t>«</a:t>
            </a:r>
            <a:r>
              <a:rPr lang="ru-RU" altLang="ru-RU" sz="2400" b="1" i="1" smtClean="0">
                <a:solidFill>
                  <a:srgbClr val="990000"/>
                </a:solidFill>
                <a:latin typeface="30"/>
              </a:rPr>
              <a:t>2</a:t>
            </a:r>
            <a:r>
              <a:rPr lang="ru-RU" altLang="ru-RU" sz="2400" b="1" i="1" smtClean="0">
                <a:solidFill>
                  <a:srgbClr val="990000"/>
                </a:solidFill>
              </a:rPr>
              <a:t>»</a:t>
            </a:r>
            <a:r>
              <a:rPr lang="ru-RU" altLang="ru-RU" sz="2400" b="1" i="1" smtClean="0">
                <a:latin typeface="30"/>
              </a:rPr>
              <a:t> по  двум учебным предметам (из числа обязательных и предметов по выбору)учебных предметов;</a:t>
            </a:r>
          </a:p>
          <a:p>
            <a:r>
              <a:rPr lang="ru-RU" altLang="ru-RU" sz="2400" b="1" i="1" smtClean="0">
                <a:latin typeface="30"/>
              </a:rPr>
              <a:t>Не явившиеся </a:t>
            </a:r>
            <a:r>
              <a:rPr lang="ru-RU" altLang="ru-RU" sz="2400" b="1" i="1" smtClean="0">
                <a:solidFill>
                  <a:srgbClr val="990000"/>
                </a:solidFill>
                <a:latin typeface="30"/>
              </a:rPr>
              <a:t>по уважительной причине</a:t>
            </a:r>
            <a:r>
              <a:rPr lang="ru-RU" altLang="ru-RU" sz="2400" b="1" i="1" smtClean="0">
                <a:latin typeface="30"/>
              </a:rPr>
              <a:t> (документы);</a:t>
            </a:r>
          </a:p>
          <a:p>
            <a:r>
              <a:rPr lang="ru-RU" altLang="ru-RU" sz="2400" b="1" i="1" smtClean="0">
                <a:latin typeface="30"/>
              </a:rPr>
              <a:t>Не завершившие экзамен </a:t>
            </a:r>
            <a:r>
              <a:rPr lang="ru-RU" altLang="ru-RU" sz="2400" b="1" i="1" smtClean="0">
                <a:solidFill>
                  <a:srgbClr val="990000"/>
                </a:solidFill>
                <a:latin typeface="30"/>
              </a:rPr>
              <a:t>по уважительной причине</a:t>
            </a:r>
            <a:r>
              <a:rPr lang="ru-RU" altLang="ru-RU" sz="2400" b="1" i="1" smtClean="0">
                <a:latin typeface="30"/>
              </a:rPr>
              <a:t> (документы);</a:t>
            </a:r>
          </a:p>
          <a:p>
            <a:r>
              <a:rPr lang="ru-RU" altLang="ru-RU" sz="2400" b="1" i="1" smtClean="0">
                <a:solidFill>
                  <a:srgbClr val="990000"/>
                </a:solidFill>
                <a:latin typeface="30"/>
              </a:rPr>
              <a:t>Апелляции</a:t>
            </a:r>
            <a:r>
              <a:rPr lang="ru-RU" altLang="ru-RU" sz="2400" b="1" i="1" smtClean="0">
                <a:latin typeface="30"/>
              </a:rPr>
              <a:t> которых о нарушении порядка ГИА </a:t>
            </a:r>
            <a:r>
              <a:rPr lang="ru-RU" altLang="ru-RU" sz="2400" b="1" i="1" smtClean="0">
                <a:solidFill>
                  <a:srgbClr val="990000"/>
                </a:solidFill>
                <a:latin typeface="30"/>
              </a:rPr>
              <a:t>удовлетворены КК</a:t>
            </a:r>
            <a:r>
              <a:rPr lang="ru-RU" altLang="ru-RU" sz="2400" b="1" i="1" smtClean="0">
                <a:latin typeface="30"/>
              </a:rPr>
              <a:t>;</a:t>
            </a:r>
          </a:p>
          <a:p>
            <a:r>
              <a:rPr lang="ru-RU" altLang="ru-RU" sz="2400" b="1" i="1" smtClean="0">
                <a:latin typeface="30"/>
              </a:rPr>
              <a:t>Результаты которых были аннулированы ГЭК </a:t>
            </a:r>
            <a:r>
              <a:rPr lang="ru-RU" altLang="ru-RU" sz="2400" b="1" i="1" smtClean="0">
                <a:solidFill>
                  <a:srgbClr val="990000"/>
                </a:solidFill>
                <a:latin typeface="30"/>
              </a:rPr>
              <a:t>из-за нарушений другими лицами</a:t>
            </a:r>
            <a:r>
              <a:rPr lang="ru-RU" altLang="ru-RU" sz="2400" b="1" i="1" smtClean="0">
                <a:latin typeface="30"/>
              </a:rPr>
              <a:t>. (П.30 Порядка)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2951163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chemeClr val="bg2"/>
                </a:solidFill>
              </a:rPr>
              <a:t>Не допускаются к повторной сдаче экзамена в текущем году</a:t>
            </a:r>
            <a:r>
              <a:rPr lang="ru-RU" altLang="ru-RU" smtClean="0"/>
              <a:t>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(в т.ч. по обязательным предметам).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395288" y="3789363"/>
            <a:ext cx="8291512" cy="18002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3600" b="1" i="1" smtClean="0">
                <a:latin typeface="Times New Roman" pitchFamily="18" charset="0"/>
                <a:cs typeface="Times New Roman" pitchFamily="18" charset="0"/>
              </a:rPr>
              <a:t>участники ОГЭ, удаленные с экзамена за нарушение Порядка проведения ГИА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66725" y="484188"/>
            <a:ext cx="8229600" cy="1603375"/>
          </a:xfrm>
        </p:spPr>
        <p:txBody>
          <a:bodyPr/>
          <a:lstStyle/>
          <a:p>
            <a:pPr algn="ctr"/>
            <a:r>
              <a:rPr lang="ru-RU" altLang="ru-RU" sz="4000" b="1" smtClean="0"/>
              <a:t>Не прошедшие ГИА 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464050"/>
          </a:xfrm>
        </p:spPr>
        <p:txBody>
          <a:bodyPr/>
          <a:lstStyle/>
          <a:p>
            <a:r>
              <a:rPr lang="ru-RU" altLang="ru-RU" smtClean="0"/>
              <a:t> </a:t>
            </a:r>
            <a:r>
              <a:rPr lang="ru-RU" altLang="ru-RU" b="1" smtClean="0">
                <a:solidFill>
                  <a:srgbClr val="C00000"/>
                </a:solidFill>
              </a:rPr>
              <a:t>по усмотрению родителей</a:t>
            </a:r>
            <a:r>
              <a:rPr lang="ru-RU" altLang="ru-RU" smtClean="0"/>
              <a:t> оставляются на повторное обучение, переводятся на обучение по адаптированным программам либо по индивидуальному учебному плану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29600" cy="3886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smtClean="0"/>
              <a:t>ФГУ «Федеральный центр тестирования»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u="sng" smtClean="0">
                <a:solidFill>
                  <a:schemeClr val="hlink"/>
                </a:solidFill>
                <a:hlinkClick r:id="rId3"/>
              </a:rPr>
              <a:t>http://www.rustest.ru/</a:t>
            </a:r>
            <a:r>
              <a:rPr lang="en-US" altLang="ru-RU" sz="2400" b="1" u="sng" smtClean="0">
                <a:solidFill>
                  <a:schemeClr val="hlink"/>
                </a:solidFill>
              </a:rPr>
              <a:t> </a:t>
            </a:r>
            <a:endParaRPr lang="ru-RU" altLang="ru-RU" sz="2400" b="1" u="sng" smtClean="0">
              <a:solidFill>
                <a:schemeClr val="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smtClean="0"/>
              <a:t>Федеральный институт педагогических измерений</a:t>
            </a:r>
            <a:r>
              <a:rPr lang="ru-RU" altLang="ru-RU" sz="2400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u="sng" smtClean="0">
                <a:solidFill>
                  <a:schemeClr val="hlink"/>
                </a:solidFill>
                <a:hlinkClick r:id="rId4"/>
              </a:rPr>
              <a:t>http://www.fipi.ru/</a:t>
            </a:r>
            <a:r>
              <a:rPr lang="ru-RU" altLang="ru-RU" sz="2400" b="1" u="sng" smtClean="0">
                <a:solidFill>
                  <a:schemeClr val="hlink"/>
                </a:solidFill>
              </a:rPr>
              <a:t> </a:t>
            </a:r>
            <a:r>
              <a:rPr lang="ru-RU" altLang="ru-RU" sz="2400" b="1" u="sng" smtClean="0">
                <a:solidFill>
                  <a:srgbClr val="C00000"/>
                </a:solidFill>
              </a:rPr>
              <a:t>(открытый банк заданий и демонстранционные варианты)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smtClean="0"/>
              <a:t>Министерство общего и профессионального образования Свердловской области области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u="sng" smtClean="0">
                <a:solidFill>
                  <a:schemeClr val="hlink"/>
                </a:solidFill>
                <a:hlinkClick r:id="rId5"/>
              </a:rPr>
              <a:t>http://www.</a:t>
            </a:r>
            <a:r>
              <a:rPr lang="en-US" altLang="ru-RU" sz="2400" b="1" u="sng" smtClean="0">
                <a:solidFill>
                  <a:schemeClr val="hlink"/>
                </a:solidFill>
                <a:hlinkClick r:id="rId5"/>
              </a:rPr>
              <a:t>minobraz</a:t>
            </a:r>
            <a:r>
              <a:rPr lang="ru-RU" altLang="ru-RU" sz="2400" b="1" u="sng" smtClean="0">
                <a:solidFill>
                  <a:schemeClr val="hlink"/>
                </a:solidFill>
                <a:hlinkClick r:id="rId5"/>
              </a:rPr>
              <a:t>.ru/</a:t>
            </a:r>
            <a:r>
              <a:rPr lang="en-US" altLang="ru-RU" sz="2400" b="1" u="sng" smtClean="0">
                <a:solidFill>
                  <a:schemeClr val="hlink"/>
                </a:solidFill>
              </a:rPr>
              <a:t> </a:t>
            </a:r>
            <a:endParaRPr lang="ru-RU" altLang="ru-RU" sz="2400" b="1" u="sng" smtClean="0">
              <a:solidFill>
                <a:schemeClr val="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smtClean="0"/>
              <a:t>Информационная поддержка оценки качества образования в Свердловской области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ru-RU" sz="2400" b="1" u="sng" smtClean="0">
                <a:hlinkClick r:id="rId6"/>
              </a:rPr>
              <a:t>http://ege.midural.ru/</a:t>
            </a:r>
            <a:r>
              <a:rPr lang="ru-RU" altLang="ru-RU" sz="2400" b="1" u="sng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2400" b="1" smtClean="0"/>
          </a:p>
        </p:txBody>
      </p:sp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576263"/>
          </a:xfrm>
        </p:spPr>
        <p:txBody>
          <a:bodyPr lIns="0" rIns="0" bIns="0" anchor="b"/>
          <a:lstStyle/>
          <a:p>
            <a:pPr algn="ctr" eaLnBrk="1" hangingPunct="1"/>
            <a:r>
              <a:rPr lang="ru-RU" altLang="ru-RU" sz="3600" b="1" smtClean="0">
                <a:latin typeface="Times New Roman" pitchFamily="18" charset="0"/>
              </a:rPr>
              <a:t>Информационная поддержка: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39775"/>
          </a:xfrm>
        </p:spPr>
        <p:txBody>
          <a:bodyPr/>
          <a:lstStyle/>
          <a:p>
            <a:pPr algn="ctr"/>
            <a:r>
              <a:rPr lang="ru-RU" altLang="ru-RU" sz="2800" b="1" smtClean="0">
                <a:latin typeface="Times New Roman" pitchFamily="18" charset="0"/>
              </a:rPr>
              <a:t>Особенности проведения ГИА-9 в 2017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5256212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завершающая освоение основных образовательных программ основного общего образования, является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обязательной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ГИА проводится ГЭК в целях определения соответствия результатов освоения обучающимися образовательных программ основного общего образования соответствующим требования федерального государственного образовательного станда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рта основного общего образования.</a:t>
            </a:r>
          </a:p>
          <a:p>
            <a:pPr marL="0" indent="0" algn="r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(Ч. 4 Ст.59 ФЗ «Об образовании в РФ»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39775"/>
          </a:xfrm>
        </p:spPr>
        <p:txBody>
          <a:bodyPr/>
          <a:lstStyle/>
          <a:p>
            <a:pPr algn="ctr"/>
            <a:r>
              <a:rPr lang="ru-RU" altLang="ru-RU" sz="2800" b="1" smtClean="0">
                <a:latin typeface="Times New Roman" pitchFamily="18" charset="0"/>
              </a:rPr>
              <a:t>Особенности проведения ГИА-9 в 2017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35063"/>
            <a:ext cx="8229600" cy="5256212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Обязательные экзамены  - 2: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русский язык и математика</a:t>
            </a:r>
            <a:endParaRPr lang="ru-RU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выбору обучающегося – 12: физика, химия, </a:t>
            </a:r>
            <a:r>
              <a:rPr lang="ru-RU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биология,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литература, география, история, обществознание, иностранные языки, ИКТ. 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(П. 4 Порядка)</a:t>
            </a:r>
          </a:p>
          <a:p>
            <a:pPr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Формы: ОГЭ (по КИМам) и ГВЭ.</a:t>
            </a:r>
            <a:r>
              <a:rPr lang="ru-RU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(Рассадка </a:t>
            </a:r>
            <a:r>
              <a:rPr lang="ru-RU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 аудитории </a:t>
            </a:r>
            <a:r>
              <a:rPr lang="ru-RU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не более 15 </a:t>
            </a:r>
            <a:r>
              <a:rPr lang="ru-RU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чел.).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 txBox="1">
            <a:spLocks/>
          </p:cNvSpPr>
          <p:nvPr/>
        </p:nvSpPr>
        <p:spPr bwMode="auto">
          <a:xfrm>
            <a:off x="142875" y="571500"/>
            <a:ext cx="8704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/>
              <a:t>Изменения в порядок проведения ГИА-9 (ОГЭ)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00375" y="1857375"/>
            <a:ext cx="3230563" cy="8604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4 обязательных экзамена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95288" y="2906713"/>
            <a:ext cx="8270875" cy="8826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русский язык, математика,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2 предмета по выбору обучающегося из: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физика, химия, литература, биология, география, история, обществознание, англ. яз., нем. яз., франц. яз., 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испан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. яз., информатика и ИКТ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71750" y="1214438"/>
            <a:ext cx="3960813" cy="423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с 01.09.2016 г.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6400" y="4460875"/>
            <a:ext cx="3168650" cy="10795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Результаты ГИА-9 (ОГЭ) признаются удовлетворительными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70525" y="4460875"/>
            <a:ext cx="3289300" cy="10795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По сдаваемым предметам получены отметки не ниже «3»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3786188" y="5000625"/>
            <a:ext cx="1511300" cy="14446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/>
            <a:r>
              <a:rPr lang="ru-RU" altLang="ru-RU" sz="2800" b="1" smtClean="0">
                <a:latin typeface="Times New Roman" pitchFamily="18" charset="0"/>
              </a:rPr>
              <a:t>Особенности проведения ГИА-9 в 2017 </a:t>
            </a:r>
            <a:r>
              <a:rPr lang="ru-RU" altLang="ru-RU" sz="3200" b="1" smtClean="0">
                <a:latin typeface="Times New Roman" pitchFamily="18" charset="0"/>
              </a:rPr>
              <a:t>году</a:t>
            </a:r>
            <a:endParaRPr lang="ru-RU" alt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70425"/>
          </a:xfrm>
        </p:spPr>
        <p:txBody>
          <a:bodyPr/>
          <a:lstStyle/>
          <a:p>
            <a:pPr algn="ctr"/>
            <a:r>
              <a:rPr lang="ru-RU" altLang="ru-RU" smtClean="0">
                <a:solidFill>
                  <a:srgbClr val="C00000"/>
                </a:solidFill>
              </a:rPr>
              <a:t>В форме </a:t>
            </a:r>
            <a:r>
              <a:rPr lang="ru-RU" altLang="ru-RU" b="1" smtClean="0">
                <a:solidFill>
                  <a:srgbClr val="C00000"/>
                </a:solidFill>
              </a:rPr>
              <a:t>ОГЭ</a:t>
            </a:r>
            <a:r>
              <a:rPr lang="ru-RU" altLang="ru-RU" smtClean="0">
                <a:solidFill>
                  <a:srgbClr val="C00000"/>
                </a:solidFill>
              </a:rPr>
              <a:t> </a:t>
            </a:r>
            <a:r>
              <a:rPr lang="ru-RU" altLang="ru-RU" sz="2800" smtClean="0"/>
              <a:t>– для обучающихся ОО, освоивших образовательные программы основного общего образования в очной,  очно-заочной или заочной формах, а также для лиц, освоивших данные программы в форме семейного образования или самообразования и </a:t>
            </a:r>
            <a:r>
              <a:rPr lang="ru-RU" altLang="ru-RU" sz="2800" b="1" u="sng" smtClean="0"/>
              <a:t>допущенных к ГИА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2800" b="1" i="1" smtClean="0">
                <a:solidFill>
                  <a:srgbClr val="C00000"/>
                </a:solidFill>
              </a:rPr>
              <a:t>(имеющих годовые отметки по всем предметам учебного плана за </a:t>
            </a:r>
            <a:r>
              <a:rPr lang="en-US" altLang="ru-RU" sz="2800" b="1" i="1" smtClean="0">
                <a:solidFill>
                  <a:srgbClr val="C00000"/>
                </a:solidFill>
              </a:rPr>
              <a:t>IX</a:t>
            </a:r>
            <a:r>
              <a:rPr lang="ru-RU" altLang="ru-RU" sz="2800" b="1" i="1" smtClean="0">
                <a:solidFill>
                  <a:srgbClr val="C00000"/>
                </a:solidFill>
              </a:rPr>
              <a:t>класс не ниже удовлетворительных)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ru-RU" alt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147050" cy="719138"/>
          </a:xfrm>
        </p:spPr>
        <p:txBody>
          <a:bodyPr/>
          <a:lstStyle/>
          <a:p>
            <a:r>
              <a:rPr lang="ru-RU" altLang="ru-RU" sz="2800" b="1" smtClean="0">
                <a:latin typeface="Times New Roman" pitchFamily="18" charset="0"/>
              </a:rPr>
              <a:t>Особенности проведения ГИА-9 в 2017 </a:t>
            </a:r>
            <a:r>
              <a:rPr lang="ru-RU" altLang="ru-RU" sz="3200" b="1" smtClean="0">
                <a:latin typeface="Times New Roman" pitchFamily="18" charset="0"/>
              </a:rPr>
              <a:t>году</a:t>
            </a:r>
            <a:endParaRPr lang="ru-RU" altLang="ru-RU" sz="2800" smtClean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24412"/>
          </a:xfrm>
        </p:spPr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</a:rPr>
              <a:t>В форме ГВЭ (письменно или устно)</a:t>
            </a:r>
            <a:r>
              <a:rPr lang="ru-RU" altLang="ru-RU" b="1" i="1" smtClean="0"/>
              <a:t>- </a:t>
            </a:r>
            <a:r>
              <a:rPr lang="ru-RU" altLang="ru-RU" sz="2800" smtClean="0"/>
              <a:t>для обучающихся … с </a:t>
            </a:r>
            <a:r>
              <a:rPr lang="ru-RU" altLang="ru-RU" sz="2800" b="1" smtClean="0"/>
              <a:t>ОВЗ</a:t>
            </a:r>
            <a:r>
              <a:rPr lang="ru-RU" altLang="ru-RU" sz="2800" smtClean="0"/>
              <a:t>, </a:t>
            </a:r>
            <a:r>
              <a:rPr lang="ru-RU" altLang="ru-RU" sz="2800" b="1" smtClean="0"/>
              <a:t>детей – инвалидов и инвалидов</a:t>
            </a:r>
            <a:r>
              <a:rPr lang="ru-RU" altLang="ru-RU" sz="2800" smtClean="0"/>
              <a:t>, освоивших образовательные программы основного общего образования;</a:t>
            </a:r>
          </a:p>
          <a:p>
            <a:r>
              <a:rPr lang="ru-RU" altLang="ru-RU" sz="2800" smtClean="0"/>
              <a:t>Для данных учащихся ГИА может проводиться в форме ОГЭ;</a:t>
            </a:r>
          </a:p>
          <a:p>
            <a:r>
              <a:rPr lang="ru-RU" altLang="ru-RU" b="1" smtClean="0">
                <a:solidFill>
                  <a:srgbClr val="C00000"/>
                </a:solidFill>
              </a:rPr>
              <a:t>Заключение ПМПК – обязательно! </a:t>
            </a:r>
            <a:r>
              <a:rPr lang="ru-RU" altLang="ru-RU" b="1" i="1" smtClean="0"/>
              <a:t>(прохождение ГИА в форме ГВЭ)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1188" y="457200"/>
            <a:ext cx="8075612" cy="739775"/>
          </a:xfrm>
        </p:spPr>
        <p:txBody>
          <a:bodyPr/>
          <a:lstStyle/>
          <a:p>
            <a:r>
              <a:rPr lang="ru-RU" altLang="ru-RU" sz="2800" b="1" smtClean="0">
                <a:latin typeface="Times New Roman" pitchFamily="18" charset="0"/>
              </a:rPr>
              <a:t>Особенности проведения ГИА-9 в 2017 </a:t>
            </a:r>
            <a:r>
              <a:rPr lang="ru-RU" altLang="ru-RU" sz="3200" b="1" smtClean="0">
                <a:latin typeface="Times New Roman" pitchFamily="18" charset="0"/>
              </a:rPr>
              <a:t>году</a:t>
            </a:r>
            <a:endParaRPr lang="ru-RU" altLang="ru-RU" sz="2800" smtClean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defRPr/>
            </a:pPr>
            <a:r>
              <a:rPr lang="ru-RU" altLang="ru-RU" b="1" dirty="0" smtClean="0"/>
              <a:t>Обучающиеся 9-х классов </a:t>
            </a:r>
            <a:r>
              <a:rPr lang="ru-RU" altLang="ru-RU" b="1" dirty="0" smtClean="0">
                <a:solidFill>
                  <a:srgbClr val="C00000"/>
                </a:solidFill>
              </a:rPr>
              <a:t>до 1 марта 2017 года</a:t>
            </a:r>
            <a:r>
              <a:rPr lang="ru-RU" altLang="ru-RU" dirty="0" smtClean="0"/>
              <a:t> подают в ОО </a:t>
            </a:r>
            <a:r>
              <a:rPr lang="ru-RU" altLang="ru-RU" b="1" dirty="0" smtClean="0">
                <a:solidFill>
                  <a:srgbClr val="C00000"/>
                </a:solidFill>
              </a:rPr>
              <a:t>заявление </a:t>
            </a:r>
            <a:r>
              <a:rPr lang="ru-RU" altLang="ru-RU" dirty="0" smtClean="0"/>
              <a:t>(форма и предметы);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altLang="ru-RU" dirty="0" smtClean="0"/>
          </a:p>
          <a:p>
            <a:pPr>
              <a:defRPr/>
            </a:pPr>
            <a:r>
              <a:rPr lang="ru-RU" altLang="ru-RU" b="1" dirty="0" smtClean="0"/>
              <a:t>Обучающиеся с ОВЗ и инвалиды </a:t>
            </a:r>
            <a:r>
              <a:rPr lang="ru-RU" altLang="ru-RU" dirty="0" smtClean="0"/>
              <a:t>– </a:t>
            </a:r>
            <a:r>
              <a:rPr lang="ru-RU" altLang="ru-RU" b="1" i="1" dirty="0" smtClean="0">
                <a:solidFill>
                  <a:srgbClr val="990000"/>
                </a:solidFill>
              </a:rPr>
              <a:t>справку ПМПК ( с рекомендацией  «прохождение ГИА в форме ГВЭ»)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b="1" i="1" dirty="0">
                <a:solidFill>
                  <a:srgbClr val="990000"/>
                </a:solidFill>
              </a:rPr>
              <a:t> </a:t>
            </a:r>
            <a:r>
              <a:rPr lang="ru-RU" altLang="ru-RU" b="1" i="1" dirty="0" smtClean="0">
                <a:solidFill>
                  <a:srgbClr val="990000"/>
                </a:solidFill>
              </a:rPr>
              <a:t>  или справку об инвалидности.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84213" y="457200"/>
            <a:ext cx="8002587" cy="668338"/>
          </a:xfrm>
        </p:spPr>
        <p:txBody>
          <a:bodyPr/>
          <a:lstStyle/>
          <a:p>
            <a:r>
              <a:rPr lang="ru-RU" altLang="ru-RU" sz="2800" b="1" smtClean="0">
                <a:latin typeface="Times New Roman" pitchFamily="18" charset="0"/>
              </a:rPr>
              <a:t>Особенности проведения ГИА-9 в 2017 году</a:t>
            </a:r>
            <a:endParaRPr lang="ru-RU" altLang="ru-RU" sz="2800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113337"/>
          </a:xfrm>
        </p:spPr>
        <p:txBody>
          <a:bodyPr/>
          <a:lstStyle/>
          <a:p>
            <a:pPr>
              <a:defRPr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9-х классов – 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изменить (дополнить) выбор только при наличии у них уважительной причины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 (болезни или иных обстоятельств, </a:t>
            </a:r>
            <a:r>
              <a:rPr lang="ru-RU" altLang="ru-RU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подтвержденных документально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) не позднее чем за 2недели до начала соответствующих экзаменов. 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ru-RU" alt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4267</TotalTime>
  <Words>1340</Words>
  <Application>Microsoft Office PowerPoint</Application>
  <PresentationFormat>Экран (4:3)</PresentationFormat>
  <Paragraphs>161</Paragraphs>
  <Slides>29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Arial</vt:lpstr>
      <vt:lpstr>Wingdings</vt:lpstr>
      <vt:lpstr>Calibri</vt:lpstr>
      <vt:lpstr>Arial Black</vt:lpstr>
      <vt:lpstr>Times New Roman</vt:lpstr>
      <vt:lpstr>Constantia</vt:lpstr>
      <vt:lpstr>Verdana</vt:lpstr>
      <vt:lpstr>Cambria</vt:lpstr>
      <vt:lpstr>30</vt:lpstr>
      <vt:lpstr>Пиксел</vt:lpstr>
      <vt:lpstr>Слайд 1</vt:lpstr>
      <vt:lpstr>Нормативно – правовая база ГИА - 9</vt:lpstr>
      <vt:lpstr>Особенности проведения ГИА-9 в 2017 году</vt:lpstr>
      <vt:lpstr>Особенности проведения ГИА-9 в 2017 году</vt:lpstr>
      <vt:lpstr>Слайд 5</vt:lpstr>
      <vt:lpstr>Особенности проведения ГИА-9 в 2017 году</vt:lpstr>
      <vt:lpstr>Особенности проведения ГИА-9 в 2017 году</vt:lpstr>
      <vt:lpstr>Особенности проведения ГИА-9 в 2017 году</vt:lpstr>
      <vt:lpstr>Особенности проведения ГИА-9 в 2017 году</vt:lpstr>
      <vt:lpstr>Организация проведения ГИА-9 в 2017 году</vt:lpstr>
      <vt:lpstr>Организация проведения ГИА-9 в 2017 году</vt:lpstr>
      <vt:lpstr>Организация проведения ГИА-9 в 2017 году</vt:lpstr>
      <vt:lpstr>Организация проведения ГИА-9 в 2017 году</vt:lpstr>
      <vt:lpstr>Организация проведения ГИА-9 в 2017 году</vt:lpstr>
      <vt:lpstr>Организация проведения ГИА-9 в 2017 году </vt:lpstr>
      <vt:lpstr>Продолжительность экзаменов</vt:lpstr>
      <vt:lpstr>Разрешено:</vt:lpstr>
      <vt:lpstr>Разрешено:</vt:lpstr>
      <vt:lpstr>Нарушения и санкции</vt:lpstr>
      <vt:lpstr>Слайд 20</vt:lpstr>
      <vt:lpstr>Слайд 21</vt:lpstr>
      <vt:lpstr>Проверка экзаменационных работ и их оценивание</vt:lpstr>
      <vt:lpstr>Утверждение </vt:lpstr>
      <vt:lpstr>Апелляция </vt:lpstr>
      <vt:lpstr>Апелляция </vt:lpstr>
      <vt:lpstr>Повторно к сдаче ГИА допускаются:</vt:lpstr>
      <vt:lpstr>Не допускаются к повторной сдаче экзамена в текущем году (в т.ч. по обязательным предметам).</vt:lpstr>
      <vt:lpstr>Не прошедшие ГИА </vt:lpstr>
      <vt:lpstr>Информационная поддержка: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 214</dc:creator>
  <cp:lastModifiedBy>каб 214</cp:lastModifiedBy>
  <cp:revision>555</cp:revision>
  <cp:lastPrinted>2015-10-23T08:58:24Z</cp:lastPrinted>
  <dcterms:created xsi:type="dcterms:W3CDTF">2010-10-31T15:31:28Z</dcterms:created>
  <dcterms:modified xsi:type="dcterms:W3CDTF">2016-09-29T11:14:58Z</dcterms:modified>
</cp:coreProperties>
</file>