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4411" r:id="rId2"/>
  </p:sldMasterIdLst>
  <p:notesMasterIdLst>
    <p:notesMasterId r:id="rId26"/>
  </p:notesMasterIdLst>
  <p:sldIdLst>
    <p:sldId id="262" r:id="rId3"/>
    <p:sldId id="293" r:id="rId4"/>
    <p:sldId id="337" r:id="rId5"/>
    <p:sldId id="301" r:id="rId6"/>
    <p:sldId id="299" r:id="rId7"/>
    <p:sldId id="303" r:id="rId8"/>
    <p:sldId id="338" r:id="rId9"/>
    <p:sldId id="308" r:id="rId10"/>
    <p:sldId id="315" r:id="rId11"/>
    <p:sldId id="318" r:id="rId12"/>
    <p:sldId id="316" r:id="rId13"/>
    <p:sldId id="320" r:id="rId14"/>
    <p:sldId id="339" r:id="rId15"/>
    <p:sldId id="342" r:id="rId16"/>
    <p:sldId id="322" r:id="rId17"/>
    <p:sldId id="340" r:id="rId18"/>
    <p:sldId id="323" r:id="rId19"/>
    <p:sldId id="341" r:id="rId20"/>
    <p:sldId id="326" r:id="rId21"/>
    <p:sldId id="328" r:id="rId22"/>
    <p:sldId id="343" r:id="rId23"/>
    <p:sldId id="344" r:id="rId24"/>
    <p:sldId id="345" r:id="rId2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FFCC00"/>
    <a:srgbClr val="CC6600"/>
    <a:srgbClr val="FFFFCC"/>
    <a:srgbClr val="8E47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182" autoAdjust="0"/>
    <p:restoredTop sz="94660"/>
  </p:normalViewPr>
  <p:slideViewPr>
    <p:cSldViewPr>
      <p:cViewPr varScale="1">
        <p:scale>
          <a:sx n="63" d="100"/>
          <a:sy n="63" d="100"/>
        </p:scale>
        <p:origin x="-5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31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16DFEEB-A496-4BE9-A323-9EF3013DE17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6C367C-BBAA-4071-8767-8595ABB3757D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5AEE74-D4A8-4611-AE17-63ED772B347C}" type="slidenum">
              <a:rPr lang="ru-RU" altLang="ru-RU"/>
              <a:pPr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A3D3DE-57A3-47B2-A931-C88DEA5B7384}" type="slidenum">
              <a:rPr lang="ru-RU" altLang="ru-RU"/>
              <a:pPr/>
              <a:t>18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F2A950-FF39-48EF-A50B-8021CF9A6393}" type="slidenum">
              <a:rPr lang="ru-RU" altLang="ru-RU"/>
              <a:pPr/>
              <a:t>20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2555875" cy="6858000"/>
            <a:chOff x="0" y="0"/>
            <a:chExt cx="1202" cy="4320"/>
          </a:xfrm>
        </p:grpSpPr>
        <p:pic>
          <p:nvPicPr>
            <p:cNvPr id="5" name="Picture 3" descr="02d773ea546a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-502" y="2617"/>
              <a:ext cx="2205" cy="1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02d773ea546a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-457" y="457"/>
              <a:ext cx="2115" cy="1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187450" y="0"/>
            <a:ext cx="7956550" cy="6858000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619250" y="2130425"/>
            <a:ext cx="7129463" cy="1470025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3933825"/>
            <a:ext cx="7129463" cy="719138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118745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19475" y="6381750"/>
            <a:ext cx="3392488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4388" y="6381750"/>
            <a:ext cx="1655762" cy="476250"/>
          </a:xfrm>
        </p:spPr>
        <p:txBody>
          <a:bodyPr/>
          <a:lstStyle>
            <a:lvl1pPr>
              <a:defRPr/>
            </a:lvl1pPr>
          </a:lstStyle>
          <a:p>
            <a:fld id="{A9AF5CEE-2A7C-45C8-BE24-756A8755412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456CA-5F81-4DE2-BE51-C4A9AA04061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1025" y="274638"/>
            <a:ext cx="181768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76375" y="274638"/>
            <a:ext cx="53022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F3E332-3C2B-4AF5-B7CE-B4A963F5408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161B6-DC17-4DB0-A8B9-BF2D971DAF9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F9721-3BA6-4F20-95A1-A8CF07B7FC7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E3682-D354-449C-BE0E-0B6E42324FB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855BD-A8F3-4BCB-BB96-88E50E39DFE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0AA5E5-A169-42DE-A195-10BB381C072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CC24B-371A-458E-A24A-D862D3D7206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59020-F3F5-4FCF-B3D1-08A13115CBD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DEF32-DDEC-4E5C-83A8-05FE23F592C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49CC8-7BA9-4E28-A4F5-FD79BCF914D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13F74-F8B9-4549-9E83-3A7AE4237E2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692BF-DE75-4C9E-BDD3-A0138743191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8000" smtClean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8000" smtClean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EB96624-D179-450E-9074-AF07D397728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AC55D-AA3A-44EC-9097-B318F8D0284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8000" smtClean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8000" smtClean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ABAEEBB-3A57-4E03-9065-FFFF7281357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BFC3A08-3F7B-4AB7-A3AB-713F16DC626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7672D-FC78-4D78-A659-291C93FAD26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5DAFF-3A69-4D1A-B68D-84A74BC13CB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10C5D3-483D-43B6-A54A-CBEE4A5A03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76375" y="1600200"/>
            <a:ext cx="35591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7950" y="1600200"/>
            <a:ext cx="35607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E0ACC-4F2A-42CC-A48B-3562D31311C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FC3F84-1847-42D8-821A-C0682C326BF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933699-6914-4E7C-A212-515EA332310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82A10D-FF05-421D-965F-A7FCF28E310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9CDA0C-19CC-4B12-9053-1FF3BFFFFD6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2365B5-EE2A-4638-B57A-80A41644E00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5CBF"/>
            </a:gs>
            <a:gs pos="25000">
              <a:srgbClr val="0087E6"/>
            </a:gs>
            <a:gs pos="75000">
              <a:srgbClr val="21D6E0"/>
            </a:gs>
            <a:gs pos="100000">
              <a:srgbClr val="03D4A8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2555875" cy="6858000"/>
            <a:chOff x="0" y="0"/>
            <a:chExt cx="1202" cy="4320"/>
          </a:xfrm>
        </p:grpSpPr>
        <p:pic>
          <p:nvPicPr>
            <p:cNvPr id="1033" name="Picture 3" descr="02d773ea546a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 rot="-5400000">
              <a:off x="-502" y="2617"/>
              <a:ext cx="2205" cy="1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4" descr="02d773ea546a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 rot="16200000" flipH="1">
              <a:off x="-457" y="457"/>
              <a:ext cx="2115" cy="1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1187450" y="0"/>
            <a:ext cx="7956550" cy="6858000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76375" y="274638"/>
            <a:ext cx="72723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6375" y="1600200"/>
            <a:ext cx="727233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58888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>
                <a:solidFill>
                  <a:srgbClr val="00006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63938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00006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956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rgbClr val="000060"/>
                </a:solidFill>
              </a:defRPr>
            </a:lvl1pPr>
          </a:lstStyle>
          <a:p>
            <a:fld id="{03779017-50BB-44C8-AF8E-FB962C6A875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6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0000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0000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EB3D9F"/>
                </a:solidFill>
              </a:defRPr>
            </a:lvl1pPr>
          </a:lstStyle>
          <a:p>
            <a:fld id="{179F0509-9CA0-4107-9DB1-9F56E9D65E5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7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8" r:id="rId11"/>
    <p:sldLayoutId id="2147484482" r:id="rId12"/>
    <p:sldLayoutId id="2147484489" r:id="rId13"/>
    <p:sldLayoutId id="2147484483" r:id="rId14"/>
    <p:sldLayoutId id="2147484484" r:id="rId15"/>
    <p:sldLayoutId id="2147484485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5.xls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6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__________Microsoft_Office_Excel7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8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9.xls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9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2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4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27088" y="2492375"/>
            <a:ext cx="7056437" cy="1871663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итоговой аттестации </a:t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95288" y="5876925"/>
            <a:ext cx="7343775" cy="865188"/>
          </a:xfrm>
        </p:spPr>
        <p:txBody>
          <a:bodyPr rtlCol="0"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МАОУ СОШ № 2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г. Алапаевск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019925" cy="1320800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Динамика результатов ЕГЭ по среднему баллу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4925" y="1052513"/>
          <a:ext cx="9074150" cy="5675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887"/>
                <a:gridCol w="1591995"/>
                <a:gridCol w="1699423"/>
                <a:gridCol w="1699423"/>
                <a:gridCol w="1699423"/>
              </a:tblGrid>
              <a:tr h="44146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Средний балл выпускников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0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2014</a:t>
                      </a:r>
                      <a:endParaRPr lang="ru-RU" sz="28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2015</a:t>
                      </a:r>
                      <a:endParaRPr lang="ru-RU" sz="28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2016</a:t>
                      </a:r>
                      <a:endParaRPr lang="ru-RU" sz="28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2017</a:t>
                      </a:r>
                      <a:endParaRPr lang="ru-RU" sz="2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/>
                </a:tc>
              </a:tr>
              <a:tr h="456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80,3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79,7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85,4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77,9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456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Математика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61,3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58,3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58,5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63,2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456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58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62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60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89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456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Обществознание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67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64,3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62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63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456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Информатика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65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76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64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61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456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Биология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69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78,5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84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80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456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Физика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59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72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70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59,8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456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Химия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57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87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77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78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5998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Английский язык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-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84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75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67,2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  <a:tr h="4907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Литература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65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-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C00000"/>
                          </a:solidFill>
                          <a:effectLst/>
                        </a:rPr>
                        <a:t>62</a:t>
                      </a:r>
                      <a:endParaRPr lang="ru-RU" sz="28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69,5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014" marR="63014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 txBox="1">
            <a:spLocks noChangeArrowheads="1"/>
          </p:cNvSpPr>
          <p:nvPr/>
        </p:nvSpPr>
        <p:spPr bwMode="auto">
          <a:xfrm>
            <a:off x="0" y="17463"/>
            <a:ext cx="701992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 eaLnBrk="1" hangingPunct="1"/>
            <a:r>
              <a:rPr lang="ru-RU" sz="2800" b="1">
                <a:solidFill>
                  <a:srgbClr val="EB3D9F"/>
                </a:solidFill>
                <a:latin typeface="Trebuchet MS" pitchFamily="34" charset="0"/>
              </a:rPr>
              <a:t>  </a:t>
            </a:r>
            <a:r>
              <a:rPr lang="ru-RU" altLang="ru-RU" sz="2800" b="1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 Результаты освоение образовательных программ основного общего образования </a:t>
            </a:r>
            <a:endParaRPr lang="ru-RU" sz="2800" b="1">
              <a:solidFill>
                <a:srgbClr val="EB3D9F"/>
              </a:solidFill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850" y="1196975"/>
            <a:ext cx="7848600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 выпускник основной школы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выпускников успешно прошли ГИА в основной период в форме ОГЭ – 78 выпускников, в форме ГВЭ – 3 выпускника и получили аттестаты об основном общем образовании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выпускников получили аттестаты с отличием: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Агапитова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 9А     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Якимова Анна 9А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Калинина Алина 9Б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Штир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9В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Усцова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Валерия 9Г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107950" y="1052513"/>
            <a:ext cx="7993063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«4» и «5» закончили учебный год 29 учеников, качество знаний по итогам года составило 35,8% 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одни «5» сдали экзамены 8 учеников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«4» и «5» – 35 человек (43,2%, в 2016 – 45,8%)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61 выпускника (75,3%) повысили итоговый балл в аттестате по сравнению с годовой отметкой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итоговым результатам аттестаты с отметками «4» и «5» получили 33 учащихся, качество знаний составило 40,7 %</a:t>
            </a:r>
            <a:endParaRPr lang="ru-RU" sz="2400" b="1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7" name="Rectangle 4"/>
          <p:cNvSpPr txBox="1">
            <a:spLocks noChangeArrowheads="1"/>
          </p:cNvSpPr>
          <p:nvPr/>
        </p:nvSpPr>
        <p:spPr bwMode="auto">
          <a:xfrm>
            <a:off x="0" y="17463"/>
            <a:ext cx="701992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 eaLnBrk="1" hangingPunct="1"/>
            <a:r>
              <a:rPr lang="ru-RU" sz="2800" b="1">
                <a:solidFill>
                  <a:srgbClr val="EB3D9F"/>
                </a:solidFill>
                <a:latin typeface="Trebuchet MS" pitchFamily="34" charset="0"/>
              </a:rPr>
              <a:t>  </a:t>
            </a:r>
            <a:r>
              <a:rPr lang="ru-RU" altLang="ru-RU" sz="2800" b="1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 Результаты освоение образовательных программ основного общего образования </a:t>
            </a:r>
            <a:endParaRPr lang="ru-RU" sz="2800" b="1">
              <a:solidFill>
                <a:srgbClr val="EB3D9F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 txBox="1">
            <a:spLocks noChangeArrowheads="1"/>
          </p:cNvSpPr>
          <p:nvPr/>
        </p:nvSpPr>
        <p:spPr bwMode="auto">
          <a:xfrm>
            <a:off x="0" y="17463"/>
            <a:ext cx="701992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 eaLnBrk="1" hangingPunct="1"/>
            <a:r>
              <a:rPr lang="ru-RU" sz="2800" b="1">
                <a:solidFill>
                  <a:srgbClr val="EB3D9F"/>
                </a:solidFill>
                <a:latin typeface="Trebuchet MS" pitchFamily="34" charset="0"/>
              </a:rPr>
              <a:t>  </a:t>
            </a:r>
            <a:r>
              <a:rPr lang="ru-RU" sz="2800" b="1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Качество результатов ОГЭ по обязательным предметам (% «4 и 5»)</a:t>
            </a:r>
            <a:endParaRPr lang="ru-RU" sz="2800" b="1">
              <a:solidFill>
                <a:srgbClr val="EB3D9F"/>
              </a:solidFill>
              <a:latin typeface="Trebuchet MS" pitchFamily="34" charset="0"/>
            </a:endParaRPr>
          </a:p>
        </p:txBody>
      </p:sp>
      <p:graphicFrame>
        <p:nvGraphicFramePr>
          <p:cNvPr id="22531" name="Диаграмма 2"/>
          <p:cNvGraphicFramePr>
            <a:graphicFrameLocks/>
          </p:cNvGraphicFramePr>
          <p:nvPr/>
        </p:nvGraphicFramePr>
        <p:xfrm>
          <a:off x="200025" y="1217613"/>
          <a:ext cx="7591425" cy="5286375"/>
        </p:xfrm>
        <a:graphic>
          <a:graphicData uri="http://schemas.openxmlformats.org/presentationml/2006/ole">
            <p:oleObj spid="_x0000_s22531" name="Диаграмма" r:id="rId3" imgW="7602371" imgH="5291787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84313"/>
          <a:ext cx="9144000" cy="5113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9554"/>
                <a:gridCol w="1152128"/>
                <a:gridCol w="1728191"/>
                <a:gridCol w="1296144"/>
                <a:gridCol w="1728191"/>
                <a:gridCol w="1080120"/>
                <a:gridCol w="1619672"/>
              </a:tblGrid>
              <a:tr h="57977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повысили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подтвердили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понизили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72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</a:tr>
              <a:tr h="5797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/ 6 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/ 14 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/ 0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</a:tr>
              <a:tr h="5797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Б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/ 7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/ 13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/ 1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</a:tr>
              <a:tr h="5797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В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/ 0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/ 23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/ 1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</a:tr>
              <a:tr h="5797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Г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/ 2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/ 12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/ 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</a:tr>
              <a:tr h="11072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29,6% / 18,5%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67,9% / 76,5%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2,5% / 4,9%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49" marR="59449" marT="0" marB="0" anchor="ctr"/>
                </a:tc>
              </a:tr>
            </a:tbl>
          </a:graphicData>
        </a:graphic>
      </p:graphicFrame>
      <p:sp>
        <p:nvSpPr>
          <p:cNvPr id="23619" name="Rectangle 4"/>
          <p:cNvSpPr txBox="1">
            <a:spLocks noChangeArrowheads="1"/>
          </p:cNvSpPr>
          <p:nvPr/>
        </p:nvSpPr>
        <p:spPr bwMode="auto">
          <a:xfrm>
            <a:off x="0" y="17463"/>
            <a:ext cx="701992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 eaLnBrk="1" hangingPunct="1"/>
            <a:r>
              <a:rPr lang="ru-RU" sz="2800" b="1">
                <a:solidFill>
                  <a:srgbClr val="EB3D9F"/>
                </a:solidFill>
                <a:latin typeface="Trebuchet MS" pitchFamily="34" charset="0"/>
              </a:rPr>
              <a:t>  </a:t>
            </a:r>
            <a:r>
              <a:rPr lang="ru-RU" sz="2800" b="1">
                <a:solidFill>
                  <a:srgbClr val="EB3D9F"/>
                </a:solidFill>
                <a:latin typeface="Times New Roman" pitchFamily="18" charset="0"/>
                <a:cs typeface="Times New Roman" pitchFamily="18" charset="0"/>
              </a:rPr>
              <a:t>Соответствие результатов ГИА-9 годовым отметкам</a:t>
            </a:r>
            <a:endParaRPr lang="ru-RU" sz="2800" b="1">
              <a:solidFill>
                <a:srgbClr val="EB3D9F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07950" y="44450"/>
            <a:ext cx="6346825" cy="792163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ru-RU" b="1" smtClean="0"/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842963"/>
          <a:ext cx="9144000" cy="3881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544"/>
                <a:gridCol w="1779705"/>
                <a:gridCol w="787357"/>
                <a:gridCol w="787357"/>
                <a:gridCol w="787357"/>
                <a:gridCol w="736506"/>
                <a:gridCol w="736506"/>
                <a:gridCol w="736506"/>
                <a:gridCol w="1047349"/>
                <a:gridCol w="1277814"/>
              </a:tblGrid>
              <a:tr h="648211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 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ср. балл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выполнения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кач-во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отметка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</a:tr>
              <a:tr h="6482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РМ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03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Фролова М.П.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18,6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24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</a:tr>
              <a:tr h="6482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Фролова М.П.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61,9</a:t>
                      </a:r>
                      <a:endParaRPr lang="ru-RU" sz="24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</a:tr>
              <a:tr h="6482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Кабакова С.В.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45,8</a:t>
                      </a:r>
                      <a:endParaRPr lang="ru-RU" sz="24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</a:tr>
              <a:tr h="6482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Кабакова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17,2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56,3</a:t>
                      </a:r>
                      <a:endParaRPr lang="ru-RU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7" marR="61497" marT="0" marB="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4929188"/>
            <a:ext cx="9036050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часть базовый (20 баллов) – 9 учеников (11%, в 2016 – 19%)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часть повышенный и высокий (12 баллов) – нет, 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10 баллов – 5 учеников, 9 баллов – 2 ученика, 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8 баллов – 3 ученика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Набрали 0 баллов за 2 часть – 38 учеников (47%)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Диаграмма 3"/>
          <p:cNvGraphicFramePr>
            <a:graphicFrameLocks/>
          </p:cNvGraphicFramePr>
          <p:nvPr/>
        </p:nvGraphicFramePr>
        <p:xfrm>
          <a:off x="488950" y="1290638"/>
          <a:ext cx="7013575" cy="4276725"/>
        </p:xfrm>
        <a:graphic>
          <a:graphicData uri="http://schemas.openxmlformats.org/presentationml/2006/ole">
            <p:oleObj spid="_x0000_s25602" name="Диаграмма" r:id="rId3" imgW="7017104" imgH="4285859" progId="Excel.Chart.8">
              <p:embed/>
            </p:oleObj>
          </a:graphicData>
        </a:graphic>
      </p:graphicFrame>
      <p:sp>
        <p:nvSpPr>
          <p:cNvPr id="25603" name="Заголовок 1"/>
          <p:cNvSpPr>
            <a:spLocks noGrp="1"/>
          </p:cNvSpPr>
          <p:nvPr>
            <p:ph type="title"/>
          </p:nvPr>
        </p:nvSpPr>
        <p:spPr>
          <a:xfrm>
            <a:off x="107950" y="44450"/>
            <a:ext cx="6767513" cy="1296988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br>
              <a:rPr 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% выполнения заданий</a:t>
            </a:r>
            <a:r>
              <a:rPr lang="ru-RU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07950" y="44450"/>
            <a:ext cx="6346825" cy="792163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Русский язык</a:t>
            </a:r>
            <a:r>
              <a:rPr lang="ru-RU" b="1" smtClean="0"/>
              <a:t>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866775"/>
          <a:ext cx="9144000" cy="3990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8385"/>
                <a:gridCol w="1574990"/>
                <a:gridCol w="1007549"/>
                <a:gridCol w="1090443"/>
                <a:gridCol w="1090443"/>
                <a:gridCol w="1574135"/>
                <a:gridCol w="974221"/>
                <a:gridCol w="1293834"/>
              </a:tblGrid>
              <a:tr h="862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 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ср. балл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выполнения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кач-во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Ср. отметка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</a:tr>
              <a:tr h="862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Колмакова Е.В.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31,85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81,7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24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</a:tr>
              <a:tr h="701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Лешков О.А.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32,38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83,0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90,5</a:t>
                      </a:r>
                      <a:endParaRPr lang="ru-RU" sz="24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</a:tr>
              <a:tr h="862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Колмакова Е.В.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29,45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24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</a:tr>
              <a:tr h="701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Лешков О.А.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30,86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79,1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92,9</a:t>
                      </a:r>
                      <a:endParaRPr lang="ru-RU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7" marR="64077" marT="0" marB="0" anchor="ctr"/>
                </a:tc>
              </a:tr>
            </a:tbl>
          </a:graphicData>
        </a:graphic>
      </p:graphicFrame>
      <p:sp>
        <p:nvSpPr>
          <p:cNvPr id="26683" name="TextBox 6"/>
          <p:cNvSpPr txBox="1">
            <a:spLocks noChangeArrowheads="1"/>
          </p:cNvSpPr>
          <p:nvPr/>
        </p:nvSpPr>
        <p:spPr bwMode="auto">
          <a:xfrm>
            <a:off x="323850" y="5157788"/>
            <a:ext cx="8280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Максимальный балл 39 – нет (в 2016 – 2 ученика)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38 баллов – 7 учеников (по 2 из 9А, В, Г, и 1 из 9Б)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07950" y="44450"/>
            <a:ext cx="6696075" cy="1368425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Русский язык</a:t>
            </a:r>
            <a:br>
              <a:rPr 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% выполнения заданий</a:t>
            </a:r>
            <a:r>
              <a:rPr lang="ru-RU" b="1" smtClean="0"/>
              <a:t> </a:t>
            </a:r>
          </a:p>
        </p:txBody>
      </p:sp>
      <p:graphicFrame>
        <p:nvGraphicFramePr>
          <p:cNvPr id="27651" name="Диаграмма 4"/>
          <p:cNvGraphicFramePr>
            <a:graphicFrameLocks/>
          </p:cNvGraphicFramePr>
          <p:nvPr/>
        </p:nvGraphicFramePr>
        <p:xfrm>
          <a:off x="417513" y="1506538"/>
          <a:ext cx="7805737" cy="4205287"/>
        </p:xfrm>
        <a:graphic>
          <a:graphicData uri="http://schemas.openxmlformats.org/presentationml/2006/ole">
            <p:oleObj spid="_x0000_s27651" name="Диаграмма" r:id="rId4" imgW="7809653" imgH="4212701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Диаграмма 4"/>
          <p:cNvGraphicFramePr>
            <a:graphicFrameLocks/>
          </p:cNvGraphicFramePr>
          <p:nvPr/>
        </p:nvGraphicFramePr>
        <p:xfrm>
          <a:off x="417513" y="1074738"/>
          <a:ext cx="7589837" cy="5068887"/>
        </p:xfrm>
        <a:graphic>
          <a:graphicData uri="http://schemas.openxmlformats.org/presentationml/2006/ole">
            <p:oleObj spid="_x0000_s29698" name="Диаграмма" r:id="rId3" imgW="7596274" imgH="5072312" progId="Excel.Chart.8">
              <p:embed/>
            </p:oleObj>
          </a:graphicData>
        </a:graphic>
      </p:graphicFrame>
      <p:sp>
        <p:nvSpPr>
          <p:cNvPr id="29699" name="Заголовок 1"/>
          <p:cNvSpPr>
            <a:spLocks noGrp="1"/>
          </p:cNvSpPr>
          <p:nvPr>
            <p:ph type="title"/>
          </p:nvPr>
        </p:nvSpPr>
        <p:spPr>
          <a:xfrm>
            <a:off x="107950" y="44450"/>
            <a:ext cx="6696075" cy="720725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Выбор предметов</a:t>
            </a: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7463"/>
            <a:ext cx="7019925" cy="890587"/>
          </a:xfrm>
        </p:spPr>
        <p:txBody>
          <a:bodyPr/>
          <a:lstStyle/>
          <a:p>
            <a:pPr algn="ctr" eaLnBrk="1" hangingPunct="1"/>
            <a:r>
              <a:rPr lang="ru-RU" sz="2800" b="1" smtClean="0"/>
              <a:t>  </a:t>
            </a: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 Результаты освоение образовательных программ среднего общего образования </a:t>
            </a:r>
            <a:endParaRPr lang="ru-RU" sz="2800" b="1" smtClean="0"/>
          </a:p>
        </p:txBody>
      </p:sp>
      <p:sp>
        <p:nvSpPr>
          <p:cNvPr id="2" name="TextBox 1"/>
          <p:cNvSpPr txBox="1"/>
          <p:nvPr/>
        </p:nvSpPr>
        <p:spPr>
          <a:xfrm>
            <a:off x="323850" y="1196975"/>
            <a:ext cx="78486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выпускника (профиль обучения: физико-математический)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выпускников успешно прошли ГИА в форме ЕГЭ и получили аттестаты о среднем общем образовании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выпускника получили аттестаты с отличием:</a:t>
            </a:r>
          </a:p>
          <a:p>
            <a:pPr>
              <a:lnSpc>
                <a:spcPct val="15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Трегубов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Даниил – средний балл 82</a:t>
            </a:r>
          </a:p>
          <a:p>
            <a:pPr>
              <a:lnSpc>
                <a:spcPct val="15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Шипицына Мария – средний балл 86</a:t>
            </a:r>
          </a:p>
          <a:p>
            <a:pPr>
              <a:lnSpc>
                <a:spcPct val="15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Шумкова Полина – средний балл 78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1588" y="0"/>
            <a:ext cx="6696076" cy="54927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экзаменов по выбору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692150"/>
          <a:ext cx="9144000" cy="6021388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403647"/>
                <a:gridCol w="1527870"/>
                <a:gridCol w="1242497"/>
                <a:gridCol w="1242497"/>
                <a:gridCol w="1242497"/>
                <a:gridCol w="1242497"/>
                <a:gridCol w="1242497"/>
              </a:tblGrid>
              <a:tr h="36942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</a:p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«5» 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качество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средний </a:t>
                      </a:r>
                      <a:r>
                        <a:rPr lang="ru-RU" sz="1800" b="1" u="none" strike="noStrike" dirty="0">
                          <a:effectLst/>
                        </a:rPr>
                        <a:t>балл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835">
                <a:tc v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СОШ № 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МО УО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СОШ № 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МО УО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СОШ № 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МО УО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64194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Обществознание</a:t>
                      </a:r>
                    </a:p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Мишина М.С.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8 / 12,7%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5,70%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58,70%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46,60%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3,71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3,48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4377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История</a:t>
                      </a:r>
                    </a:p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Мишина М.С.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28,57%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3,14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51476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Информатика</a:t>
                      </a:r>
                    </a:p>
                    <a:p>
                      <a:pPr algn="just" fontAlgn="ctr"/>
                      <a:r>
                        <a:rPr lang="ru-RU" sz="1400" u="none" strike="noStrike" dirty="0" err="1">
                          <a:effectLst/>
                        </a:rPr>
                        <a:t>Храмова</a:t>
                      </a:r>
                      <a:r>
                        <a:rPr lang="ru-RU" sz="1400" u="none" strike="noStrike" dirty="0">
                          <a:effectLst/>
                        </a:rPr>
                        <a:t> И.В.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10 / 66,7%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21,40%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93,30%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60,20%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4,6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3,82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51476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Биология</a:t>
                      </a:r>
                    </a:p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Онищенко В.В.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1 / 10%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3,54%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60%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32,70%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3,7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3,3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43775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Физика</a:t>
                      </a:r>
                    </a:p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Костина О.Л.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2 / 14,3%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11,70%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78,60%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46,67%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3,9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3,6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5147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Химия</a:t>
                      </a:r>
                    </a:p>
                    <a:p>
                      <a:pPr algn="just" fontAlgn="ctr"/>
                      <a:r>
                        <a:rPr lang="ru-RU" sz="1400" u="none" strike="noStrike" dirty="0" err="1">
                          <a:effectLst/>
                        </a:rPr>
                        <a:t>Ветошкина</a:t>
                      </a:r>
                      <a:r>
                        <a:rPr lang="ru-RU" sz="1400" u="none" strike="noStrike" dirty="0">
                          <a:effectLst/>
                        </a:rPr>
                        <a:t> О.В.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5 / 62,5%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65,50%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100%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82,76%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4,6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4,52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51476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География</a:t>
                      </a:r>
                    </a:p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Рычкова С.Б.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8 / 20%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16%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72,50%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54,60%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3,9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3,65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102348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Англ. Язык</a:t>
                      </a:r>
                    </a:p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Короткая Н.К.</a:t>
                      </a:r>
                    </a:p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Якимова О.В.</a:t>
                      </a:r>
                    </a:p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Кесарева М.Ю.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 / 50%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30,80%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100%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69,20%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4,5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4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  <a:tr h="7691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Литература</a:t>
                      </a:r>
                    </a:p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Лешков О.А.</a:t>
                      </a:r>
                    </a:p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Ермакова Л.В.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1 / 50%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50%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100%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78,60%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4,5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4,39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solidFill>
                      <a:srgbClr val="CCFF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Диаграмма 3"/>
          <p:cNvGraphicFramePr>
            <a:graphicFrameLocks/>
          </p:cNvGraphicFramePr>
          <p:nvPr/>
        </p:nvGraphicFramePr>
        <p:xfrm>
          <a:off x="57150" y="1146175"/>
          <a:ext cx="7950200" cy="5141913"/>
        </p:xfrm>
        <a:graphic>
          <a:graphicData uri="http://schemas.openxmlformats.org/presentationml/2006/ole">
            <p:oleObj spid="_x0000_s32770" name="Диаграмма" r:id="rId3" imgW="7955970" imgH="5151566" progId="Excel.Chart.8">
              <p:embed/>
            </p:oleObj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-1588" y="0"/>
            <a:ext cx="7526338" cy="119697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выпускников, получивших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«4 и 5» на ОГЭ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3"/>
          <p:cNvSpPr>
            <a:spLocks noGrp="1"/>
          </p:cNvSpPr>
          <p:nvPr>
            <p:ph type="title"/>
          </p:nvPr>
        </p:nvSpPr>
        <p:spPr>
          <a:xfrm>
            <a:off x="179388" y="188913"/>
            <a:ext cx="6840537" cy="1320800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Учителя, получившие   высокие результаты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750" y="1509713"/>
            <a:ext cx="7488238" cy="338455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Фролова М.П. –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Колмакова Е.В., Лешков О.А. – русский язык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Ермакова Л.В., Лешков О.А. – литература 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Костина О.Л. –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Храмова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И.В. –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Рычкова С.Б. – география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Ветошкина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 – химия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Якимова О.В., Кесарева М.Ю., Короткая Н.К. – английский язык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0" y="7938"/>
            <a:ext cx="6348413" cy="757237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Рекомендации и предложения </a:t>
            </a:r>
          </a:p>
        </p:txBody>
      </p:sp>
      <p:sp>
        <p:nvSpPr>
          <p:cNvPr id="34819" name="Объект 2"/>
          <p:cNvSpPr>
            <a:spLocks noGrp="1"/>
          </p:cNvSpPr>
          <p:nvPr>
            <p:ph idx="1"/>
          </p:nvPr>
        </p:nvSpPr>
        <p:spPr>
          <a:xfrm>
            <a:off x="179388" y="981075"/>
            <a:ext cx="7921625" cy="3881438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заседаниях ШМО проанализировать итоги государственной итоговой аттестации, Всероссийских проверочных работ, муниципальных контрольных работ с целью определения перечня мероприятий по совершенствованию условий, обеспечивающих повышение качества образования на всех уровнях, совершенствование системы индивидуального сопровождения учащихся с учетом наличия у обучающихся учебных дефицитов. </a:t>
            </a:r>
          </a:p>
          <a:p>
            <a:pPr eaLnBrk="1" hangingPunct="1"/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достижения всеми учащимися результатов освоения основной образовательной программы в соответствии с ФГОС акцент в работе педагогов должен сместиться с оценивания достижений учащихся на выявление их текущих трудностей и оперативной коррекции учебного процесса.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0" y="25400"/>
            <a:ext cx="7019925" cy="1163638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Средние баллы ЕГЭ по обязательным экзаменам</a:t>
            </a:r>
          </a:p>
        </p:txBody>
      </p:sp>
      <p:graphicFrame>
        <p:nvGraphicFramePr>
          <p:cNvPr id="10243" name="Объект 5"/>
          <p:cNvGraphicFramePr>
            <a:graphicFrameLocks noGrp="1"/>
          </p:cNvGraphicFramePr>
          <p:nvPr>
            <p:ph idx="1"/>
          </p:nvPr>
        </p:nvGraphicFramePr>
        <p:xfrm>
          <a:off x="558800" y="930275"/>
          <a:ext cx="6872288" cy="4781550"/>
        </p:xfrm>
        <a:graphic>
          <a:graphicData uri="http://schemas.openxmlformats.org/presentationml/2006/ole">
            <p:oleObj spid="_x0000_s10243" name="Диаграмма" r:id="rId3" imgW="6882981" imgH="4791871" progId="Excel.Chart.8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4213" y="5661025"/>
            <a:ext cx="58324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Лучший результат по МО УО: 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по математике – 4,9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по русскому языку – 82,96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0" y="25400"/>
            <a:ext cx="6348413" cy="739775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Русский язык </a:t>
            </a:r>
          </a:p>
        </p:txBody>
      </p:sp>
      <p:sp>
        <p:nvSpPr>
          <p:cNvPr id="11267" name="Объект 4"/>
          <p:cNvSpPr>
            <a:spLocks noGrp="1"/>
          </p:cNvSpPr>
          <p:nvPr>
            <p:ph idx="1"/>
          </p:nvPr>
        </p:nvSpPr>
        <p:spPr>
          <a:xfrm>
            <a:off x="250825" y="1052513"/>
            <a:ext cx="7634288" cy="30241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выпускники получили положительный результат, средний балл – 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77,9 баллов (в 2016 – 85,4)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Баллы выпускников: 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 – 59, макс – 96 (3 ученика)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 баллов и более – 7 выпускников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80 баллов – 9 выпускников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70 баллов – 16 выпускников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</a:pPr>
            <a:endParaRPr lang="ru-RU" sz="24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/>
          <p:cNvSpPr>
            <a:spLocks noGrp="1"/>
          </p:cNvSpPr>
          <p:nvPr>
            <p:ph idx="1"/>
          </p:nvPr>
        </p:nvSpPr>
        <p:spPr>
          <a:xfrm>
            <a:off x="250825" y="908050"/>
            <a:ext cx="8353425" cy="4681538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Экзамен по математике базового уровня сдали 23 учащихся, средняя отметка – 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4,9 (в 2016 – 4,8)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«5» - 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 выпускников (87%, в 2016 – 76%)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Экзамен по математике профильного уровня сдали 19 выпускников (82,6 %)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Минимальный балл по математике профильной преодолели 100%, средний балл – 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63,5 балла (в 2016 – 58,5)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Баллы выпускников: 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33 – 98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90 баллов – 1 выпускник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70 баллов и более – 7 выпускников</a:t>
            </a:r>
          </a:p>
        </p:txBody>
      </p:sp>
      <p:sp>
        <p:nvSpPr>
          <p:cNvPr id="12291" name="Заголовок 3"/>
          <p:cNvSpPr>
            <a:spLocks noGrp="1"/>
          </p:cNvSpPr>
          <p:nvPr>
            <p:ph type="title"/>
          </p:nvPr>
        </p:nvSpPr>
        <p:spPr>
          <a:xfrm>
            <a:off x="0" y="25400"/>
            <a:ext cx="6348413" cy="739775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Математика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3"/>
          <p:cNvSpPr>
            <a:spLocks noGrp="1"/>
          </p:cNvSpPr>
          <p:nvPr>
            <p:ph type="title"/>
          </p:nvPr>
        </p:nvSpPr>
        <p:spPr>
          <a:xfrm>
            <a:off x="0" y="25400"/>
            <a:ext cx="6348413" cy="739775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Предметы по выбору </a:t>
            </a:r>
          </a:p>
        </p:txBody>
      </p:sp>
      <p:graphicFrame>
        <p:nvGraphicFramePr>
          <p:cNvPr id="14339" name="Объект 7"/>
          <p:cNvGraphicFramePr>
            <a:graphicFrameLocks noGrp="1"/>
          </p:cNvGraphicFramePr>
          <p:nvPr>
            <p:ph idx="1"/>
          </p:nvPr>
        </p:nvGraphicFramePr>
        <p:xfrm>
          <a:off x="200025" y="1074738"/>
          <a:ext cx="7735888" cy="5213350"/>
        </p:xfrm>
        <a:graphic>
          <a:graphicData uri="http://schemas.openxmlformats.org/presentationml/2006/ole">
            <p:oleObj spid="_x0000_s14339" name="Диаграмма" r:id="rId3" imgW="7742591" imgH="5218628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5400"/>
            <a:ext cx="6958013" cy="73977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выпускников, набравших на ЕГЭ более 60 баллов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363" name="Диаграмма 9"/>
          <p:cNvGraphicFramePr>
            <a:graphicFrameLocks/>
          </p:cNvGraphicFramePr>
          <p:nvPr/>
        </p:nvGraphicFramePr>
        <p:xfrm>
          <a:off x="200025" y="1146175"/>
          <a:ext cx="8023225" cy="5573713"/>
        </p:xfrm>
        <a:graphic>
          <a:graphicData uri="http://schemas.openxmlformats.org/presentationml/2006/ole">
            <p:oleObj spid="_x0000_s15363" name="Диаграмма" r:id="rId3" imgW="8029128" imgH="558442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Диаграмма 5"/>
          <p:cNvGraphicFramePr>
            <a:graphicFrameLocks/>
          </p:cNvGraphicFramePr>
          <p:nvPr/>
        </p:nvGraphicFramePr>
        <p:xfrm>
          <a:off x="-50800" y="1290638"/>
          <a:ext cx="9066213" cy="5357812"/>
        </p:xfrm>
        <a:graphic>
          <a:graphicData uri="http://schemas.openxmlformats.org/presentationml/2006/ole">
            <p:oleObj spid="_x0000_s16386" name="Диаграмма" r:id="rId3" imgW="9071634" imgH="5364945" progId="Excel.Chart.8">
              <p:embed/>
            </p:oleObj>
          </a:graphicData>
        </a:graphic>
      </p:graphicFrame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0" y="25400"/>
            <a:ext cx="6958013" cy="73977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Средние баллы ЕГЭ выпускников МАОУ СОШ № 2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3"/>
          <p:cNvSpPr>
            <a:spLocks noGrp="1"/>
          </p:cNvSpPr>
          <p:nvPr>
            <p:ph type="title"/>
          </p:nvPr>
        </p:nvSpPr>
        <p:spPr>
          <a:xfrm>
            <a:off x="179388" y="188913"/>
            <a:ext cx="6840537" cy="1320800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Учителя, получившие   высокие результаты ЕГЭ </a:t>
            </a:r>
          </a:p>
        </p:txBody>
      </p:sp>
      <p:sp>
        <p:nvSpPr>
          <p:cNvPr id="17411" name="Объект 4"/>
          <p:cNvSpPr>
            <a:spLocks noGrp="1"/>
          </p:cNvSpPr>
          <p:nvPr>
            <p:ph idx="1"/>
          </p:nvPr>
        </p:nvSpPr>
        <p:spPr>
          <a:xfrm>
            <a:off x="827088" y="1509713"/>
            <a:ext cx="6911975" cy="33845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Крючкова И.Б. – математика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Кузнецова О.М. – русский язык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Костина О.Л. – физика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Храмова И.В. – информатика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Бердникова Н.Г. – история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Рыжкова Е.В. – биология 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Японская живопись">
  <a:themeElements>
    <a:clrScheme name="1_Японская живопис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Японская живопись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Японская живопис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Японская живопись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Японская живопись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Японская живопись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Японская живопись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Японская живопись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Японская живопись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Японская живопись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Японская живопись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Японская живопись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Японская живопись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Японская живопись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1175</Words>
  <Application>Microsoft Office PowerPoint</Application>
  <PresentationFormat>Экран (4:3)</PresentationFormat>
  <Paragraphs>365</Paragraphs>
  <Slides>23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Tahoma</vt:lpstr>
      <vt:lpstr>Trebuchet MS</vt:lpstr>
      <vt:lpstr>Wingdings 3</vt:lpstr>
      <vt:lpstr>Times New Roman</vt:lpstr>
      <vt:lpstr>Wingdings</vt:lpstr>
      <vt:lpstr>Calibri</vt:lpstr>
      <vt:lpstr>1_Японская живопись</vt:lpstr>
      <vt:lpstr>Грань</vt:lpstr>
      <vt:lpstr>Диаграмма Microsoft Excel</vt:lpstr>
      <vt:lpstr>Результаты государственной итоговой аттестации  2016-2017 учебный год </vt:lpstr>
      <vt:lpstr>   Результаты освоение образовательных программ среднего общего образования </vt:lpstr>
      <vt:lpstr>Средние баллы ЕГЭ по обязательным экзаменам</vt:lpstr>
      <vt:lpstr>Русский язык </vt:lpstr>
      <vt:lpstr>Математика </vt:lpstr>
      <vt:lpstr>Предметы по выбору </vt:lpstr>
      <vt:lpstr>% выпускников, набравших на ЕГЭ более 60 баллов </vt:lpstr>
      <vt:lpstr>Средние баллы ЕГЭ выпускников МАОУ СОШ № 2</vt:lpstr>
      <vt:lpstr>Учителя, получившие   высокие результаты ЕГЭ </vt:lpstr>
      <vt:lpstr>Динамика результатов ЕГЭ по среднему баллу</vt:lpstr>
      <vt:lpstr>Слайд 11</vt:lpstr>
      <vt:lpstr>Слайд 12</vt:lpstr>
      <vt:lpstr>Слайд 13</vt:lpstr>
      <vt:lpstr>Слайд 14</vt:lpstr>
      <vt:lpstr>Математика </vt:lpstr>
      <vt:lpstr>Математика % выполнения заданий </vt:lpstr>
      <vt:lpstr>Русский язык </vt:lpstr>
      <vt:lpstr>Русский язык % выполнения заданий </vt:lpstr>
      <vt:lpstr>Выбор предметов</vt:lpstr>
      <vt:lpstr>Результаты экзаменов по выбору</vt:lpstr>
      <vt:lpstr>Слайд 21</vt:lpstr>
      <vt:lpstr>Учителя, получившие   высокие результаты</vt:lpstr>
      <vt:lpstr>Рекомендации и предложения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каб 214</cp:lastModifiedBy>
  <cp:revision>97</cp:revision>
  <dcterms:created xsi:type="dcterms:W3CDTF">2008-03-17T14:08:05Z</dcterms:created>
  <dcterms:modified xsi:type="dcterms:W3CDTF">2018-06-07T05:28:58Z</dcterms:modified>
</cp:coreProperties>
</file>