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85" r:id="rId4"/>
    <p:sldId id="299" r:id="rId5"/>
    <p:sldId id="305" r:id="rId6"/>
    <p:sldId id="300" r:id="rId7"/>
    <p:sldId id="301" r:id="rId8"/>
    <p:sldId id="302" r:id="rId9"/>
    <p:sldId id="258" r:id="rId10"/>
    <p:sldId id="303" r:id="rId11"/>
    <p:sldId id="30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  <a:srgbClr val="6600CC"/>
    <a:srgbClr val="CC0000"/>
    <a:srgbClr val="800000"/>
    <a:srgbClr val="66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6F20C5-7B39-4235-B322-1EA2638DC1C1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1</a:t>
            </a:r>
          </a:p>
        </p:txBody>
      </p:sp>
      <p:pic>
        <p:nvPicPr>
          <p:cNvPr id="31" name="Picture 9" descr="C:\Documents and Settings\ПК\Local Settings\Temporary Internet Files\Content.IE5\WX0NCRSV\MP900387938[1]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85984" cy="6858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0E985-1C2F-4C35-9C67-62F0D1FA4C76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5D22-3CD8-48F2-9717-CE767A80C890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C07786-919A-4DF9-B38E-3842CD1EF4A3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0A1FF87-5E8F-4CD3-B697-5DC28A234ECF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CD352-947C-48EC-B60C-1F6EE438176D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BF9F-3CF4-448E-B796-8F9155D8331D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DB19BF-004F-4317-9C8B-7FA98A88D2D3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2"/>
          </p:nvPr>
        </p:nvSpPr>
        <p:spPr>
          <a:xfrm rot="5400000">
            <a:off x="5869324" y="3703312"/>
            <a:ext cx="3200400" cy="365760"/>
          </a:xfrm>
        </p:spPr>
        <p:txBody>
          <a:bodyPr rtlCol="0"/>
          <a:lstStyle/>
          <a:p>
            <a:endParaRPr lang="ru-RU" dirty="0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</p:spPr>
        <p:txBody>
          <a:bodyPr rtlCol="0"/>
          <a:lstStyle>
            <a:lvl1pPr>
              <a:defRPr/>
            </a:lvl1pPr>
          </a:lstStyle>
          <a:p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B4F15-0791-4065-BEB2-03A038EB5FDF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7B27CF0-007E-407B-B896-CEB38BD5FA83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C42E09-7944-4385-AF21-ABAD4D333009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738473-72CE-40EC-9D32-A2DFB3C5E436}" type="datetime1">
              <a:rPr lang="ru-RU" smtClean="0"/>
              <a:pPr/>
              <a:t>15.09.2016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B1F6B1-2381-4B62-BCD1-CC25F06C8D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Результаты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государственной итоговой аттестации</a:t>
            </a: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/>
            </a:r>
            <a:b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</a:b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обучающихся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основной и средней школы </a:t>
            </a:r>
            <a:b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</a:b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в 2015-2016 учебном году</a:t>
            </a:r>
            <a:r>
              <a:rPr lang="ru-RU" sz="4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/>
            </a:r>
            <a:br>
              <a:rPr lang="ru-RU" sz="4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</a:br>
            <a:endParaRPr lang="ru-RU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5986442"/>
            <a:ext cx="6858016" cy="871558"/>
          </a:xfrm>
        </p:spPr>
        <p:txBody>
          <a:bodyPr>
            <a:normAutofit/>
          </a:bodyPr>
          <a:lstStyle/>
          <a:p>
            <a:pPr algn="r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Составитель: </a:t>
            </a:r>
          </a:p>
          <a:p>
            <a:pPr algn="r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зам. </a:t>
            </a:r>
            <a:r>
              <a:rPr lang="ru-RU" sz="22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дир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 УВР Широкова И.Л.</a:t>
            </a:r>
            <a:endParaRPr lang="ru-RU" sz="2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7686" y="285728"/>
            <a:ext cx="2085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МАОУ СОШ № 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736"/>
          <a:ext cx="8715437" cy="4626864"/>
        </p:xfrm>
        <a:graphic>
          <a:graphicData uri="http://schemas.openxmlformats.org/drawingml/2006/table">
            <a:tbl>
              <a:tblPr/>
              <a:tblGrid>
                <a:gridCol w="1684979"/>
                <a:gridCol w="1294658"/>
                <a:gridCol w="1214851"/>
                <a:gridCol w="1187708"/>
                <a:gridCol w="1056803"/>
                <a:gridCol w="1138219"/>
                <a:gridCol w="1138219"/>
              </a:tblGrid>
              <a:tr h="214314"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</a:rPr>
                        <a:t>Предмет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Количество сдававших / кол-во по профилю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% преодолевших </a:t>
                      </a:r>
                      <a:r>
                        <a:rPr lang="en-US" sz="1600" dirty="0">
                          <a:latin typeface="+mn-lt"/>
                          <a:ea typeface="Times New Roman"/>
                        </a:rPr>
                        <a:t>min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 порог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Баллы ЕГЭ 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Средний балл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Количество учащихся, получивших 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более 70 баллов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более 80 баллов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Литература 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60 – 63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62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История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57 – 63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+mn-lt"/>
                          <a:ea typeface="Times New Roman"/>
                        </a:rPr>
                        <a:t>60↓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+mn-lt"/>
                          <a:ea typeface="Times New Roman"/>
                        </a:rPr>
                        <a:t>Обществознание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13 / 17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47 – 84 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+mn-lt"/>
                          <a:ea typeface="Times New Roman"/>
                        </a:rPr>
                        <a:t>62</a:t>
                      </a:r>
                      <a:r>
                        <a:rPr lang="ru-RU" sz="1800" b="1">
                          <a:latin typeface="+mn-lt"/>
                          <a:ea typeface="Times New Roman"/>
                          <a:sym typeface="Symbol"/>
                        </a:rPr>
                        <a:t></a:t>
                      </a:r>
                      <a:endParaRPr lang="ru-RU" sz="1800" b="1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Информатика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2 / 12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51 – 77 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64↓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Биология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4 / 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69 – 95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84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sym typeface="Symbol"/>
                        </a:rPr>
                        <a:t>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3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Физика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3 / 6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62 – 89 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70↓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Химия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4 / 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64 – 87 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77↓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3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Английский яз.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4 / 5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</a:rPr>
                        <a:t>58 – 88 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75↓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3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Результаты итоговой аттестации выпускников средней школы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571480"/>
          <a:ext cx="8358247" cy="6233551"/>
        </p:xfrm>
        <a:graphic>
          <a:graphicData uri="http://schemas.openxmlformats.org/drawingml/2006/table">
            <a:tbl>
              <a:tblPr/>
              <a:tblGrid>
                <a:gridCol w="2286018"/>
                <a:gridCol w="1283476"/>
                <a:gridCol w="1595997"/>
                <a:gridCol w="1595997"/>
                <a:gridCol w="1596759"/>
              </a:tblGrid>
              <a:tr h="31261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Предмет, учитель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МАОУ </a:t>
                      </a:r>
                      <a:r>
                        <a:rPr lang="ru-RU" sz="1600" dirty="0" smtClean="0">
                          <a:latin typeface="+mn-lt"/>
                          <a:ea typeface="Times New Roman"/>
                        </a:rPr>
                        <a:t>СОШ №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МО г. Алапаевск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СО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РФ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Русский язык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Холкина Т.В.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85,4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mtClean="0">
                          <a:latin typeface="+mn-lt"/>
                          <a:ea typeface="Times New Roman"/>
                        </a:rPr>
                        <a:t>71,39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65,36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68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Математика П Фролова М.П.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58,5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50,82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47,45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46,3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Математика Б   Фролова М.П.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4,8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highlight>
                          <a:srgbClr val="FFFF00"/>
                        </a:highlight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highlight>
                          <a:srgbClr val="FFFF00"/>
                        </a:highlight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4,14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История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Бердникова Н.Г.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60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51,4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50,73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Обществознание Бердникова Н.Г.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62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54,78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52,67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Информатика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</a:rPr>
                        <a:t>Храмова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 И.В.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64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58,25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55,05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Биология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Рыжкова Е.В.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84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64,38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52,5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Физика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Костина О.Л.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70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52,06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47,76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Химия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</a:rPr>
                        <a:t>Ветошкина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 О.В.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77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63,1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53,2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231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Английский язык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Вострикова Э.Н.</a:t>
                      </a: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75</a:t>
                      </a: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66,88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mtClean="0">
                          <a:latin typeface="+mn-lt"/>
                          <a:ea typeface="Times New Roman"/>
                        </a:rPr>
                        <a:t>62,8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214422"/>
            <a:ext cx="76386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47 выпускник проходили ГИА в формате ОГЭ (основного государственного экзамена)</a:t>
            </a:r>
          </a:p>
          <a:p>
            <a:pPr lvl="0"/>
            <a:endParaRPr lang="ru-RU" sz="2400" b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46</a:t>
            </a:r>
            <a:r>
              <a:rPr lang="ru-RU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выпускника получили аттестат об основном общем образовании</a:t>
            </a:r>
          </a:p>
          <a:p>
            <a:pPr lvl="0"/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выпускника получили аттестат особого образца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214290"/>
            <a:ext cx="307183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ОГЭ 2016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785786" y="142852"/>
            <a:ext cx="7790712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</a:rPr>
              <a:t>Результаты ОГЭ 9 классов по обязательным предметам</a:t>
            </a:r>
            <a:endParaRPr lang="ru-RU" sz="2800" i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285860"/>
          <a:ext cx="8143935" cy="42260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8787"/>
                <a:gridCol w="1628787"/>
                <a:gridCol w="1628787"/>
                <a:gridCol w="1628787"/>
                <a:gridCol w="1628787"/>
              </a:tblGrid>
              <a:tr h="1177539"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% качества</a:t>
                      </a:r>
                      <a:endParaRPr lang="ru-RU" sz="2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Кол-во выпускников, получивших «5»</a:t>
                      </a:r>
                      <a:endParaRPr lang="ru-RU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Средняя отметка</a:t>
                      </a:r>
                      <a:endParaRPr lang="ru-RU" sz="2400" dirty="0"/>
                    </a:p>
                  </a:txBody>
                  <a:tcPr anchor="ctr"/>
                </a:tc>
              </a:tr>
              <a:tr h="6822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Чел.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%</a:t>
                      </a:r>
                      <a:endParaRPr lang="ru-RU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77539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русский  язык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</a:t>
                      </a:r>
                      <a:endParaRPr lang="ru-RU" sz="3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46,8%</a:t>
                      </a:r>
                      <a:endParaRPr lang="ru-RU" sz="3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4,3</a:t>
                      </a:r>
                      <a:endParaRPr lang="ru-RU" sz="3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7539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математика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70,2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3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31,9%</a:t>
                      </a:r>
                      <a:endParaRPr lang="ru-RU" sz="36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81525" algn="l"/>
                        </a:tabLst>
                      </a:pPr>
                      <a:r>
                        <a:rPr lang="ru-RU" sz="3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4,0</a:t>
                      </a:r>
                      <a:endParaRPr lang="ru-RU" sz="3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643050"/>
          <a:ext cx="8358246" cy="3925824"/>
        </p:xfrm>
        <a:graphic>
          <a:graphicData uri="http://schemas.openxmlformats.org/drawingml/2006/table">
            <a:tbl>
              <a:tblPr/>
              <a:tblGrid>
                <a:gridCol w="2227593"/>
                <a:gridCol w="1675467"/>
                <a:gridCol w="2227593"/>
                <a:gridCol w="2227593"/>
              </a:tblGrid>
              <a:tr h="1646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Предмет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Средний первичный балл / % выполнения работы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Calibri"/>
                          <a:cs typeface="Times New Roman"/>
                        </a:rPr>
                        <a:t>Средний первичный балл / % выполнения заданий</a:t>
                      </a:r>
                    </a:p>
                  </a:txBody>
                  <a:tcPr marL="53692" marR="536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3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Calibri"/>
                          <a:cs typeface="Times New Roman"/>
                        </a:rPr>
                        <a:t>части 1 (базового уровня сложности)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части 2 (повышенного уровня)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Calibri"/>
                          <a:cs typeface="Times New Roman"/>
                        </a:rPr>
                        <a:t>Русский язык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31,57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80,9%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15,3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76,5%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8,4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93,3%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17,87 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55,85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15,6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78,1%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2,25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18,8%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4"/>
          <p:cNvSpPr txBox="1">
            <a:spLocks/>
          </p:cNvSpPr>
          <p:nvPr/>
        </p:nvSpPr>
        <p:spPr>
          <a:xfrm>
            <a:off x="785786" y="142852"/>
            <a:ext cx="7790712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</a:rPr>
              <a:t>Результаты ОГЭ 9 классов по обязательным предметам</a:t>
            </a:r>
            <a:endParaRPr lang="ru-RU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85926"/>
          <a:ext cx="8358246" cy="3645408"/>
        </p:xfrm>
        <a:graphic>
          <a:graphicData uri="http://schemas.openxmlformats.org/drawingml/2006/table">
            <a:tbl>
              <a:tblPr/>
              <a:tblGrid>
                <a:gridCol w="2786082"/>
                <a:gridCol w="2786082"/>
                <a:gridCol w="2786082"/>
              </a:tblGrid>
              <a:tr h="1646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Предмет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+mn-lt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выполнения </a:t>
                      </a:r>
                      <a:r>
                        <a:rPr lang="ru-RU" sz="2000" b="1" dirty="0" smtClean="0">
                          <a:latin typeface="+mn-lt"/>
                          <a:ea typeface="Calibri"/>
                          <a:cs typeface="Times New Roman"/>
                        </a:rPr>
                        <a:t>заданий (без «2»)</a:t>
                      </a:r>
                      <a:endParaRPr lang="ru-R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3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+mn-lt"/>
                          <a:ea typeface="Calibri"/>
                          <a:cs typeface="Times New Roman"/>
                        </a:rPr>
                        <a:t>СОШ № 2</a:t>
                      </a:r>
                      <a:endParaRPr lang="ru-R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+mn-lt"/>
                          <a:ea typeface="Calibri"/>
                          <a:cs typeface="Times New Roman"/>
                        </a:rPr>
                        <a:t>МО г. Алапаевск</a:t>
                      </a:r>
                      <a:endParaRPr lang="ru-R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Calibri"/>
                          <a:cs typeface="Times New Roman"/>
                        </a:rPr>
                        <a:t>Русский язык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80,9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76,7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59,5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48,6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+mn-lt"/>
                          <a:ea typeface="Calibri"/>
                          <a:cs typeface="Times New Roman"/>
                        </a:rPr>
                        <a:t>Обществознание </a:t>
                      </a:r>
                      <a:endParaRPr lang="ru-RU" sz="2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66,2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62,4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+mn-lt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49,6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44,4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+mn-lt"/>
                          <a:ea typeface="Calibri"/>
                          <a:cs typeface="Times New Roman"/>
                        </a:rPr>
                        <a:t>Биология </a:t>
                      </a:r>
                      <a:endParaRPr lang="ru-RU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56,4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52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+mn-lt"/>
                          <a:ea typeface="Calibri"/>
                          <a:cs typeface="Times New Roman"/>
                        </a:rPr>
                        <a:t>Химия </a:t>
                      </a:r>
                      <a:endParaRPr lang="ru-RU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76,7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69,6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92" marR="536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4"/>
          <p:cNvSpPr txBox="1">
            <a:spLocks/>
          </p:cNvSpPr>
          <p:nvPr/>
        </p:nvSpPr>
        <p:spPr>
          <a:xfrm>
            <a:off x="785786" y="142852"/>
            <a:ext cx="7790712" cy="4286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</a:rPr>
              <a:t>Результаты ОГЭ 9 классов</a:t>
            </a:r>
            <a:endParaRPr lang="ru-RU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2143116"/>
          <a:ext cx="8429683" cy="2874264"/>
        </p:xfrm>
        <a:graphic>
          <a:graphicData uri="http://schemas.openxmlformats.org/drawingml/2006/table">
            <a:tbl>
              <a:tblPr/>
              <a:tblGrid>
                <a:gridCol w="1178971"/>
                <a:gridCol w="1208209"/>
                <a:gridCol w="1208209"/>
                <a:gridCol w="1208209"/>
                <a:gridCol w="1208209"/>
                <a:gridCol w="1208938"/>
                <a:gridCol w="1208938"/>
              </a:tblGrid>
              <a:tr h="16047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086" marR="570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повысили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подтвердили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понизили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4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Русский 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Русский 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Русский 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9 А</a:t>
                      </a:r>
                    </a:p>
                  </a:txBody>
                  <a:tcPr marL="57086" marR="570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9 Б</a:t>
                      </a:r>
                    </a:p>
                  </a:txBody>
                  <a:tcPr marL="57086" marR="570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086" marR="570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27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57,4%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15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31,9%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20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42,6%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31 /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66%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1 / 2,1%</a:t>
                      </a:r>
                    </a:p>
                  </a:txBody>
                  <a:tcPr marL="57086" marR="570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4"/>
          <p:cNvSpPr txBox="1">
            <a:spLocks/>
          </p:cNvSpPr>
          <p:nvPr/>
        </p:nvSpPr>
        <p:spPr>
          <a:xfrm>
            <a:off x="785786" y="142852"/>
            <a:ext cx="7790712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</a:rPr>
              <a:t>Сравнение результатов экзамена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/>
              </a:rPr>
              <a:t>с годовыми отметками</a:t>
            </a:r>
            <a:endParaRPr lang="ru-RU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214290"/>
          <a:ext cx="8358244" cy="6379464"/>
        </p:xfrm>
        <a:graphic>
          <a:graphicData uri="http://schemas.openxmlformats.org/drawingml/2006/table">
            <a:tbl>
              <a:tblPr/>
              <a:tblGrid>
                <a:gridCol w="1857388"/>
                <a:gridCol w="920377"/>
                <a:gridCol w="1106116"/>
                <a:gridCol w="1392663"/>
                <a:gridCol w="880810"/>
                <a:gridCol w="1106116"/>
                <a:gridCol w="1094774"/>
              </a:tblGrid>
              <a:tr h="142876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Предметы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Количество выпускников, выбравших предмет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% успеваемости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% качества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Количество выпускников, получивших «5»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8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чел.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Кол- во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Обществознание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Бердникова Н.Г.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31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66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93,5 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64,5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22,6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Times New Roman"/>
                        </a:rPr>
                        <a:t>История</a:t>
                      </a:r>
                    </a:p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+mn-lt"/>
                          <a:ea typeface="Times New Roman"/>
                        </a:rPr>
                        <a:t>Бердникова Н.Г.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4,3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599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Информатика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Храмова</a:t>
                      </a:r>
                      <a:r>
                        <a:rPr lang="ru-RU" sz="1600" b="1" i="0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 И.В.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31,9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86,7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53,3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Times New Roman"/>
                        </a:rPr>
                        <a:t>Биология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Times New Roman"/>
                        </a:rPr>
                        <a:t>Онищенко В.В.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25,5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8,3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Физика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Костина О.Л.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38,3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94,4 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38,9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11,1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Химия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Ветошкина</a:t>
                      </a:r>
                      <a:r>
                        <a:rPr lang="ru-RU" sz="1600" b="1" i="0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 О.В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19,1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88,9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55,6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53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География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Рычкова С.Б.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10,6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80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83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Англ. Язык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Короткая Н.К.</a:t>
                      </a: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2,1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Немец. Язык</a:t>
                      </a:r>
                    </a:p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Сакун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 О.Г.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2,1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Итого: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Calibri"/>
                          <a:cs typeface="Times New Roman"/>
                        </a:rPr>
                        <a:t>96,4%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Calibri"/>
                          <a:cs typeface="Times New Roman"/>
                        </a:rPr>
                        <a:t>66,5%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16,8%</a:t>
                      </a: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4" y="602996"/>
          <a:ext cx="8429683" cy="5888736"/>
        </p:xfrm>
        <a:graphic>
          <a:graphicData uri="http://schemas.openxmlformats.org/drawingml/2006/table">
            <a:tbl>
              <a:tblPr/>
              <a:tblGrid>
                <a:gridCol w="1857386"/>
                <a:gridCol w="1666887"/>
                <a:gridCol w="1666887"/>
                <a:gridCol w="1666887"/>
                <a:gridCol w="1571636"/>
              </a:tblGrid>
              <a:tr h="254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Предмет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Результат выше годовой отметки 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Подтвердили годовые отметки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Результат ниже годовой отметки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Не преодолели минимальный порог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Обществознание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Бердникова Н.Г.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9 / 29,1%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17 / 54,8%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 / 16,1%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2 / 6,5%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История</a:t>
                      </a:r>
                    </a:p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Бердникова Н.Г.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 / 50%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1 / 50%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Информатика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</a:rPr>
                        <a:t>Храмова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 И.В.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 / 40%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9 / 60%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Биология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Онищенко В.В.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6 / 50%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6 / 50%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Физика 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Костина О.Л.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 / 61,1%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7 / 38,9%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 / 5,6%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Химия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</a:rPr>
                        <a:t>Ветошкина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 О.В.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 / 33,3%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 / 66,7%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</a:rPr>
                        <a:t>География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</a:rPr>
                        <a:t>Рычкова С.Б.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 / 20%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 / 60%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1 / 20%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1 / 20%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</a:rPr>
                        <a:t>Англ. Язык</a:t>
                      </a:r>
                    </a:p>
                    <a:p>
                      <a:pPr marL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</a:rPr>
                        <a:t>Короткая Н.К.</a:t>
                      </a: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+mn-lt"/>
                          <a:ea typeface="Calibri"/>
                          <a:cs typeface="Times New Roman"/>
                        </a:rPr>
                        <a:t>1 / 100%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</a:rPr>
                        <a:t>Немец. Язык</a:t>
                      </a:r>
                    </a:p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</a:rPr>
                        <a:t>Сакун</a:t>
                      </a:r>
                      <a:r>
                        <a:rPr lang="ru-RU" sz="1600" dirty="0">
                          <a:latin typeface="+mn-lt"/>
                          <a:ea typeface="Times New Roman"/>
                        </a:rPr>
                        <a:t> О.Г.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Calibri"/>
                          <a:cs typeface="Times New Roman"/>
                        </a:rPr>
                        <a:t>1 / 100%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413" marR="41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42976" y="1214422"/>
            <a:ext cx="7467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Результаты итоговой аттестации выпускников средней школы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B1F6B1-2381-4B62-BCD1-CC25F06C8DBC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2428868"/>
          <a:ext cx="8429684" cy="3233928"/>
        </p:xfrm>
        <a:graphic>
          <a:graphicData uri="http://schemas.openxmlformats.org/drawingml/2006/table">
            <a:tbl>
              <a:tblPr/>
              <a:tblGrid>
                <a:gridCol w="1785951"/>
                <a:gridCol w="1285884"/>
                <a:gridCol w="1241851"/>
                <a:gridCol w="1256164"/>
                <a:gridCol w="1429917"/>
                <a:gridCol w="1429917"/>
              </a:tblGrid>
              <a:tr h="400050">
                <a:tc rowSpan="2"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преодолевших минимальный порог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Баллы ЕГЭ выпускников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Средний балл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 получивших высокие баллы </a:t>
                      </a: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более 80 б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./мат(б)–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«5»)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6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Русский язык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64 – 98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85,4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71,4%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890"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Математика (базовая)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4 – 5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18 / 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76,2%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890"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</a:p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(профильная)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27 – 90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58,5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+mn-lt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23,1%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85720" y="214290"/>
            <a:ext cx="307183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ЕГЭ 2016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821</Words>
  <Application>Microsoft Office PowerPoint</Application>
  <PresentationFormat>Экран (4:3)</PresentationFormat>
  <Paragraphs>397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Результаты государственной итоговой аттестации обучающихся основной и средней школы  в 2015-2016 учебном году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Результаты итоговой аттестации выпускников средней школы</vt:lpstr>
      <vt:lpstr>Результаты итоговой аттестации выпускников средней школы</vt:lpstr>
      <vt:lpstr>Слайд 11</vt:lpstr>
    </vt:vector>
  </TitlesOfParts>
  <Company>МОУ СОШ № 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состоянии качества  результата образования  учащихся основной и средней школы  в 2012-2013 учебном году</dc:title>
  <dc:creator>sokolova</dc:creator>
  <cp:lastModifiedBy>каб 214</cp:lastModifiedBy>
  <cp:revision>88</cp:revision>
  <dcterms:created xsi:type="dcterms:W3CDTF">2013-08-28T09:25:54Z</dcterms:created>
  <dcterms:modified xsi:type="dcterms:W3CDTF">2016-09-15T10:58:57Z</dcterms:modified>
</cp:coreProperties>
</file>